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4"/>
  </p:notesMasterIdLst>
  <p:handoutMasterIdLst>
    <p:handoutMasterId r:id="rId35"/>
  </p:handoutMasterIdLst>
  <p:sldIdLst>
    <p:sldId id="256" r:id="rId2"/>
    <p:sldId id="266" r:id="rId3"/>
    <p:sldId id="270" r:id="rId4"/>
    <p:sldId id="273" r:id="rId5"/>
    <p:sldId id="272" r:id="rId6"/>
    <p:sldId id="275" r:id="rId7"/>
    <p:sldId id="274" r:id="rId8"/>
    <p:sldId id="278" r:id="rId9"/>
    <p:sldId id="302" r:id="rId10"/>
    <p:sldId id="303" r:id="rId11"/>
    <p:sldId id="306" r:id="rId12"/>
    <p:sldId id="305" r:id="rId13"/>
    <p:sldId id="304" r:id="rId14"/>
    <p:sldId id="283" r:id="rId15"/>
    <p:sldId id="299" r:id="rId16"/>
    <p:sldId id="285" r:id="rId17"/>
    <p:sldId id="286" r:id="rId18"/>
    <p:sldId id="292" r:id="rId19"/>
    <p:sldId id="293" r:id="rId20"/>
    <p:sldId id="287" r:id="rId21"/>
    <p:sldId id="301" r:id="rId22"/>
    <p:sldId id="294" r:id="rId23"/>
    <p:sldId id="307" r:id="rId24"/>
    <p:sldId id="265" r:id="rId25"/>
    <p:sldId id="297" r:id="rId26"/>
    <p:sldId id="298" r:id="rId27"/>
    <p:sldId id="269" r:id="rId28"/>
    <p:sldId id="276" r:id="rId29"/>
    <p:sldId id="259" r:id="rId30"/>
    <p:sldId id="264" r:id="rId31"/>
    <p:sldId id="261" r:id="rId32"/>
    <p:sldId id="279" r:id="rId33"/>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FF2C1-4C90-4270-8045-81F934C27288}" v="293" dt="2018-06-26T13:43:51.006"/>
    <p1510:client id="{032C0FD8-3FDB-411B-800C-ACC91717CA6B}" v="12" dt="2018-06-26T13:49:22.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52" y="44"/>
      </p:cViewPr>
      <p:guideLst>
        <p:guide orient="horz" pos="2160"/>
        <p:guide pos="3840"/>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a Arrossi" userId="be78785a9d5f8ddf" providerId="LiveId" clId="{032C0FD8-3FDB-411B-800C-ACC91717CA6B}"/>
    <pc:docChg chg="custSel addSld delSld modSld">
      <pc:chgData name="Fabia Arrossi" userId="be78785a9d5f8ddf" providerId="LiveId" clId="{032C0FD8-3FDB-411B-800C-ACC91717CA6B}" dt="2018-06-26T13:49:22.334" v="11" actId="2696"/>
      <pc:docMkLst>
        <pc:docMk/>
      </pc:docMkLst>
      <pc:sldChg chg="addSp delSp modSp">
        <pc:chgData name="Fabia Arrossi" userId="be78785a9d5f8ddf" providerId="LiveId" clId="{032C0FD8-3FDB-411B-800C-ACC91717CA6B}" dt="2018-06-26T13:48:20.180" v="10" actId="14100"/>
        <pc:sldMkLst>
          <pc:docMk/>
          <pc:sldMk cId="0" sldId="299"/>
        </pc:sldMkLst>
        <pc:spChg chg="del mod">
          <ac:chgData name="Fabia Arrossi" userId="be78785a9d5f8ddf" providerId="LiveId" clId="{032C0FD8-3FDB-411B-800C-ACC91717CA6B}" dt="2018-06-26T13:48:07.991" v="8" actId="478"/>
          <ac:spMkLst>
            <pc:docMk/>
            <pc:sldMk cId="0" sldId="299"/>
            <ac:spMk id="2" creationId="{00000000-0000-0000-0000-000000000000}"/>
          </ac:spMkLst>
        </pc:spChg>
        <pc:spChg chg="add mod">
          <ac:chgData name="Fabia Arrossi" userId="be78785a9d5f8ddf" providerId="LiveId" clId="{032C0FD8-3FDB-411B-800C-ACC91717CA6B}" dt="2018-06-26T13:48:20.180" v="10" actId="14100"/>
          <ac:spMkLst>
            <pc:docMk/>
            <pc:sldMk cId="0" sldId="299"/>
            <ac:spMk id="3" creationId="{D257DA8E-5C2A-4937-B443-9B6FF264BAD2}"/>
          </ac:spMkLst>
        </pc:spChg>
      </pc:sldChg>
      <pc:sldChg chg="add del">
        <pc:chgData name="Fabia Arrossi" userId="be78785a9d5f8ddf" providerId="LiveId" clId="{032C0FD8-3FDB-411B-800C-ACC91717CA6B}" dt="2018-06-26T13:47:08.055" v="1"/>
        <pc:sldMkLst>
          <pc:docMk/>
          <pc:sldMk cId="752768114" sldId="308"/>
        </pc:sldMkLst>
      </pc:sldChg>
      <pc:sldChg chg="modSp add del">
        <pc:chgData name="Fabia Arrossi" userId="be78785a9d5f8ddf" providerId="LiveId" clId="{032C0FD8-3FDB-411B-800C-ACC91717CA6B}" dt="2018-06-26T13:49:22.334" v="11" actId="2696"/>
        <pc:sldMkLst>
          <pc:docMk/>
          <pc:sldMk cId="3154869309" sldId="308"/>
        </pc:sldMkLst>
        <pc:spChg chg="mod">
          <ac:chgData name="Fabia Arrossi" userId="be78785a9d5f8ddf" providerId="LiveId" clId="{032C0FD8-3FDB-411B-800C-ACC91717CA6B}" dt="2018-06-26T13:47:46.240" v="4"/>
          <ac:spMkLst>
            <pc:docMk/>
            <pc:sldMk cId="3154869309" sldId="308"/>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A48DDFD-8994-48F7-9865-7C0CFA190F0C}"/>
              </a:ext>
            </a:extLst>
          </p:cNvPr>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s-AR"/>
          </a:p>
        </p:txBody>
      </p:sp>
      <p:sp>
        <p:nvSpPr>
          <p:cNvPr id="3" name="Marcador de fecha 2">
            <a:extLst>
              <a:ext uri="{FF2B5EF4-FFF2-40B4-BE49-F238E27FC236}">
                <a16:creationId xmlns:a16="http://schemas.microsoft.com/office/drawing/2014/main" id="{310FFA52-9AAA-4F2A-BD8A-C18CE18A05FE}"/>
              </a:ext>
            </a:extLst>
          </p:cNvPr>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17EF86CA-AA11-4816-8268-0EC19D550E1C}" type="datetimeFigureOut">
              <a:rPr lang="es-AR" smtClean="0"/>
              <a:t>26/6/2018</a:t>
            </a:fld>
            <a:endParaRPr lang="es-AR"/>
          </a:p>
        </p:txBody>
      </p:sp>
      <p:sp>
        <p:nvSpPr>
          <p:cNvPr id="4" name="Marcador de pie de página 3">
            <a:extLst>
              <a:ext uri="{FF2B5EF4-FFF2-40B4-BE49-F238E27FC236}">
                <a16:creationId xmlns:a16="http://schemas.microsoft.com/office/drawing/2014/main" id="{8F2D1D38-5980-4187-9A1E-CCBE58798136}"/>
              </a:ext>
            </a:extLst>
          </p:cNvPr>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s-AR"/>
          </a:p>
        </p:txBody>
      </p:sp>
      <p:sp>
        <p:nvSpPr>
          <p:cNvPr id="5" name="Marcador de número de diapositiva 4">
            <a:extLst>
              <a:ext uri="{FF2B5EF4-FFF2-40B4-BE49-F238E27FC236}">
                <a16:creationId xmlns:a16="http://schemas.microsoft.com/office/drawing/2014/main" id="{73770781-54E0-43F6-9CB8-23DBC30C5236}"/>
              </a:ext>
            </a:extLst>
          </p:cNvPr>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2B8D0302-2D62-4505-AA77-F9EC5117C6DE}" type="slidenum">
              <a:rPr lang="es-AR" smtClean="0"/>
              <a:t>‹Nº›</a:t>
            </a:fld>
            <a:endParaRPr lang="es-AR"/>
          </a:p>
        </p:txBody>
      </p:sp>
    </p:spTree>
    <p:extLst>
      <p:ext uri="{BB962C8B-B14F-4D97-AF65-F5344CB8AC3E}">
        <p14:creationId xmlns:p14="http://schemas.microsoft.com/office/powerpoint/2010/main" val="413728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s-AR"/>
          </a:p>
        </p:txBody>
      </p:sp>
      <p:sp>
        <p:nvSpPr>
          <p:cNvPr id="3" name="2 Marcador de fecha"/>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406BAEA4-23D2-4647-9C84-2A29B2CEB19F}" type="datetimeFigureOut">
              <a:rPr lang="es-AR" smtClean="0"/>
              <a:t>26/6/2018</a:t>
            </a:fld>
            <a:endParaRPr lang="es-AR"/>
          </a:p>
        </p:txBody>
      </p:sp>
      <p:sp>
        <p:nvSpPr>
          <p:cNvPr id="4" name="3 Marcador de imagen de diapositiva"/>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2930" tIns="46465" rIns="92930" bIns="46465" rtlCol="0" anchor="ctr"/>
          <a:lstStyle/>
          <a:p>
            <a:endParaRPr lang="es-AR"/>
          </a:p>
        </p:txBody>
      </p:sp>
      <p:sp>
        <p:nvSpPr>
          <p:cNvPr id="5" name="4 Marcador de notas"/>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47A56335-C581-4128-BE1C-1026FF878A86}" type="slidenum">
              <a:rPr lang="es-AR" smtClean="0"/>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endParaRPr/>
          </a:p>
        </p:txBody>
      </p:sp>
      <p:sp>
        <p:nvSpPr>
          <p:cNvPr id="112" name="Shape 112"/>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endParaRPr/>
          </a:p>
        </p:txBody>
      </p:sp>
      <p:sp>
        <p:nvSpPr>
          <p:cNvPr id="112" name="Shape 112"/>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endParaRPr/>
          </a:p>
        </p:txBody>
      </p:sp>
      <p:sp>
        <p:nvSpPr>
          <p:cNvPr id="112" name="Shape 112"/>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endParaRPr/>
          </a:p>
        </p:txBody>
      </p:sp>
      <p:sp>
        <p:nvSpPr>
          <p:cNvPr id="124" name="Shape 124"/>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endParaRPr/>
          </a:p>
        </p:txBody>
      </p:sp>
      <p:sp>
        <p:nvSpPr>
          <p:cNvPr id="130" name="Shape 130"/>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endParaRPr/>
          </a:p>
        </p:txBody>
      </p:sp>
      <p:sp>
        <p:nvSpPr>
          <p:cNvPr id="165" name="Shape 165"/>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endParaRPr/>
          </a:p>
        </p:txBody>
      </p:sp>
      <p:sp>
        <p:nvSpPr>
          <p:cNvPr id="171" name="Shape 171"/>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endParaRPr/>
          </a:p>
        </p:txBody>
      </p:sp>
      <p:sp>
        <p:nvSpPr>
          <p:cNvPr id="136" name="Shape 136"/>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endParaRPr/>
          </a:p>
        </p:txBody>
      </p:sp>
      <p:sp>
        <p:nvSpPr>
          <p:cNvPr id="177" name="Shape 177"/>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B1B5CCE-A6D2-46BB-BD72-5800A4445578}" type="datetimeFigureOut">
              <a:rPr lang="es-AR" smtClean="0"/>
              <a:pPr/>
              <a:t>26/6/2018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DF59A4-05B4-410F-966F-A5CDE048ED9D}" type="slidenum">
              <a:rPr lang="es-AR" smtClean="0"/>
              <a:pPr/>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06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1B5CCE-A6D2-46BB-BD72-5800A4445578}" type="datetimeFigureOut">
              <a:rPr lang="es-AR" smtClean="0"/>
              <a:pPr/>
              <a:t>26/6/2018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DF59A4-05B4-410F-966F-A5CDE048ED9D}" type="slidenum">
              <a:rPr lang="es-AR" smtClean="0"/>
              <a:pPr/>
              <a:t>‹Nº›</a:t>
            </a:fld>
            <a:endParaRPr lang="es-AR"/>
          </a:p>
        </p:txBody>
      </p:sp>
    </p:spTree>
    <p:extLst>
      <p:ext uri="{BB962C8B-B14F-4D97-AF65-F5344CB8AC3E}">
        <p14:creationId xmlns:p14="http://schemas.microsoft.com/office/powerpoint/2010/main" val="413129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1B5CCE-A6D2-46BB-BD72-5800A4445578}" type="datetimeFigureOut">
              <a:rPr lang="es-AR" smtClean="0"/>
              <a:pPr/>
              <a:t>26/6/2018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DF59A4-05B4-410F-966F-A5CDE048ED9D}" type="slidenum">
              <a:rPr lang="es-AR" smtClean="0"/>
              <a:pPr/>
              <a:t>‹Nº›</a:t>
            </a:fld>
            <a:endParaRPr lang="es-AR"/>
          </a:p>
        </p:txBody>
      </p:sp>
    </p:spTree>
    <p:extLst>
      <p:ext uri="{BB962C8B-B14F-4D97-AF65-F5344CB8AC3E}">
        <p14:creationId xmlns:p14="http://schemas.microsoft.com/office/powerpoint/2010/main" val="301087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1B5CCE-A6D2-46BB-BD72-5800A4445578}" type="datetimeFigureOut">
              <a:rPr lang="es-AR" smtClean="0"/>
              <a:pPr/>
              <a:t>26/6/2018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DF59A4-05B4-410F-966F-A5CDE048ED9D}" type="slidenum">
              <a:rPr lang="es-AR" smtClean="0"/>
              <a:pPr/>
              <a:t>‹Nº›</a:t>
            </a:fld>
            <a:endParaRPr lang="es-AR"/>
          </a:p>
        </p:txBody>
      </p:sp>
    </p:spTree>
    <p:extLst>
      <p:ext uri="{BB962C8B-B14F-4D97-AF65-F5344CB8AC3E}">
        <p14:creationId xmlns:p14="http://schemas.microsoft.com/office/powerpoint/2010/main" val="235046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B1B5CCE-A6D2-46BB-BD72-5800A4445578}" type="datetimeFigureOut">
              <a:rPr lang="es-AR" smtClean="0"/>
              <a:pPr/>
              <a:t>26/6/2018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DF59A4-05B4-410F-966F-A5CDE048ED9D}" type="slidenum">
              <a:rPr lang="es-AR" smtClean="0"/>
              <a:pPr/>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80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1B5CCE-A6D2-46BB-BD72-5800A4445578}" type="datetimeFigureOut">
              <a:rPr lang="es-AR" smtClean="0"/>
              <a:pPr/>
              <a:t>26/6/2018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ADF59A4-05B4-410F-966F-A5CDE048ED9D}" type="slidenum">
              <a:rPr lang="es-AR" smtClean="0"/>
              <a:pPr/>
              <a:t>‹Nº›</a:t>
            </a:fld>
            <a:endParaRPr lang="es-AR"/>
          </a:p>
        </p:txBody>
      </p:sp>
    </p:spTree>
    <p:extLst>
      <p:ext uri="{BB962C8B-B14F-4D97-AF65-F5344CB8AC3E}">
        <p14:creationId xmlns:p14="http://schemas.microsoft.com/office/powerpoint/2010/main" val="259310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B1B5CCE-A6D2-46BB-BD72-5800A4445578}" type="datetimeFigureOut">
              <a:rPr lang="es-AR" smtClean="0"/>
              <a:pPr/>
              <a:t>26/6/2018</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0ADF59A4-05B4-410F-966F-A5CDE048ED9D}" type="slidenum">
              <a:rPr lang="es-AR" smtClean="0"/>
              <a:pPr/>
              <a:t>‹Nº›</a:t>
            </a:fld>
            <a:endParaRPr lang="es-AR"/>
          </a:p>
        </p:txBody>
      </p:sp>
    </p:spTree>
    <p:extLst>
      <p:ext uri="{BB962C8B-B14F-4D97-AF65-F5344CB8AC3E}">
        <p14:creationId xmlns:p14="http://schemas.microsoft.com/office/powerpoint/2010/main" val="124242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B1B5CCE-A6D2-46BB-BD72-5800A4445578}" type="datetimeFigureOut">
              <a:rPr lang="es-AR" smtClean="0"/>
              <a:pPr/>
              <a:t>26/6/2018</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0ADF59A4-05B4-410F-966F-A5CDE048ED9D}" type="slidenum">
              <a:rPr lang="es-AR" smtClean="0"/>
              <a:pPr/>
              <a:t>‹Nº›</a:t>
            </a:fld>
            <a:endParaRPr lang="es-AR"/>
          </a:p>
        </p:txBody>
      </p:sp>
    </p:spTree>
    <p:extLst>
      <p:ext uri="{BB962C8B-B14F-4D97-AF65-F5344CB8AC3E}">
        <p14:creationId xmlns:p14="http://schemas.microsoft.com/office/powerpoint/2010/main" val="358078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1B5CCE-A6D2-46BB-BD72-5800A4445578}" type="datetimeFigureOut">
              <a:rPr lang="es-AR" smtClean="0"/>
              <a:pPr/>
              <a:t>26/6/2018</a:t>
            </a:fld>
            <a:endParaRPr lang="es-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AR"/>
          </a:p>
        </p:txBody>
      </p:sp>
      <p:sp>
        <p:nvSpPr>
          <p:cNvPr id="9" name="Slide Number Placeholder 8"/>
          <p:cNvSpPr>
            <a:spLocks noGrp="1"/>
          </p:cNvSpPr>
          <p:nvPr>
            <p:ph type="sldNum" sz="quarter" idx="12"/>
          </p:nvPr>
        </p:nvSpPr>
        <p:spPr/>
        <p:txBody>
          <a:bodyPr/>
          <a:lstStyle/>
          <a:p>
            <a:fld id="{0ADF59A4-05B4-410F-966F-A5CDE048ED9D}" type="slidenum">
              <a:rPr lang="es-AR" smtClean="0"/>
              <a:pPr/>
              <a:t>‹Nº›</a:t>
            </a:fld>
            <a:endParaRPr lang="es-AR"/>
          </a:p>
        </p:txBody>
      </p:sp>
    </p:spTree>
    <p:extLst>
      <p:ext uri="{BB962C8B-B14F-4D97-AF65-F5344CB8AC3E}">
        <p14:creationId xmlns:p14="http://schemas.microsoft.com/office/powerpoint/2010/main" val="7406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B1B5CCE-A6D2-46BB-BD72-5800A4445578}" type="datetimeFigureOut">
              <a:rPr lang="es-AR" smtClean="0"/>
              <a:pPr/>
              <a:t>26/6/2018</a:t>
            </a:fld>
            <a:endParaRPr lang="es-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DF59A4-05B4-410F-966F-A5CDE048ED9D}" type="slidenum">
              <a:rPr lang="es-AR" smtClean="0"/>
              <a:pPr/>
              <a:t>‹Nº›</a:t>
            </a:fld>
            <a:endParaRPr lang="es-AR"/>
          </a:p>
        </p:txBody>
      </p:sp>
    </p:spTree>
    <p:extLst>
      <p:ext uri="{BB962C8B-B14F-4D97-AF65-F5344CB8AC3E}">
        <p14:creationId xmlns:p14="http://schemas.microsoft.com/office/powerpoint/2010/main" val="424699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B1B5CCE-A6D2-46BB-BD72-5800A4445578}" type="datetimeFigureOut">
              <a:rPr lang="es-AR" smtClean="0"/>
              <a:pPr/>
              <a:t>26/6/2018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ADF59A4-05B4-410F-966F-A5CDE048ED9D}" type="slidenum">
              <a:rPr lang="es-AR" smtClean="0"/>
              <a:pPr/>
              <a:t>‹Nº›</a:t>
            </a:fld>
            <a:endParaRPr lang="es-AR"/>
          </a:p>
        </p:txBody>
      </p:sp>
    </p:spTree>
    <p:extLst>
      <p:ext uri="{BB962C8B-B14F-4D97-AF65-F5344CB8AC3E}">
        <p14:creationId xmlns:p14="http://schemas.microsoft.com/office/powerpoint/2010/main" val="373230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B1B5CCE-A6D2-46BB-BD72-5800A4445578}" type="datetimeFigureOut">
              <a:rPr lang="es-AR" smtClean="0"/>
              <a:pPr/>
              <a:t>26/6/2018</a:t>
            </a:fld>
            <a:endParaRPr lang="es-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DF59A4-05B4-410F-966F-A5CDE048ED9D}" type="slidenum">
              <a:rPr lang="es-AR" smtClean="0"/>
              <a:pPr/>
              <a:t>‹Nº›</a:t>
            </a:fld>
            <a:endParaRPr lang="es-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0111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B6C32FB1-E84B-492A-9787-E9B2E7441257}"/>
              </a:ext>
            </a:extLst>
          </p:cNvPr>
          <p:cNvSpPr>
            <a:spLocks noGrp="1"/>
          </p:cNvSpPr>
          <p:nvPr>
            <p:ph type="ctrTitle"/>
          </p:nvPr>
        </p:nvSpPr>
        <p:spPr>
          <a:xfrm>
            <a:off x="1100051" y="640466"/>
            <a:ext cx="10129520" cy="2822428"/>
          </a:xfrm>
          <a:solidFill>
            <a:schemeClr val="accent3">
              <a:lumMod val="40000"/>
              <a:lumOff val="60000"/>
            </a:schemeClr>
          </a:solidFill>
          <a:ln w="9525">
            <a:noFill/>
          </a:ln>
        </p:spPr>
        <p:style>
          <a:lnRef idx="2">
            <a:schemeClr val="accent5"/>
          </a:lnRef>
          <a:fillRef idx="1">
            <a:schemeClr val="lt1"/>
          </a:fillRef>
          <a:effectRef idx="0">
            <a:schemeClr val="accent5"/>
          </a:effectRef>
          <a:fontRef idx="minor">
            <a:schemeClr val="dk1"/>
          </a:fontRef>
        </p:style>
        <p:txBody>
          <a:bodyPr>
            <a:normAutofit fontScale="90000"/>
          </a:bodyPr>
          <a:lstStyle/>
          <a:p>
            <a:pPr eaLnBrk="1" hangingPunct="1">
              <a:lnSpc>
                <a:spcPct val="100000"/>
              </a:lnSpc>
              <a:spcBef>
                <a:spcPts val="1200"/>
              </a:spcBef>
              <a:spcAft>
                <a:spcPts val="1200"/>
              </a:spcAft>
              <a:defRPr/>
            </a:pPr>
            <a:br>
              <a:rPr lang="es-AR" sz="4000" dirty="0"/>
            </a:br>
            <a:br>
              <a:rPr lang="es-AR" sz="4000" dirty="0"/>
            </a:br>
            <a:br>
              <a:rPr lang="es-AR" sz="4000" dirty="0"/>
            </a:br>
            <a:br>
              <a:rPr lang="es-AR" sz="4000" dirty="0"/>
            </a:br>
            <a:br>
              <a:rPr lang="es-AR" sz="4000" dirty="0"/>
            </a:br>
            <a:br>
              <a:rPr lang="es-AR" sz="4000" dirty="0"/>
            </a:br>
            <a:br>
              <a:rPr lang="es-AR" sz="4000" dirty="0"/>
            </a:br>
            <a:br>
              <a:rPr lang="es-AR" sz="4000" dirty="0"/>
            </a:br>
            <a:br>
              <a:rPr lang="es-AR" sz="4000" dirty="0"/>
            </a:br>
            <a:br>
              <a:rPr lang="es-AR" sz="4000" dirty="0"/>
            </a:br>
            <a:br>
              <a:rPr lang="es-AR" sz="4000" dirty="0"/>
            </a:br>
            <a:br>
              <a:rPr lang="es-AR" sz="4000" dirty="0"/>
            </a:br>
            <a:br>
              <a:rPr lang="es-AR" sz="4000" dirty="0"/>
            </a:br>
            <a:br>
              <a:rPr lang="es-AR" sz="4000" dirty="0"/>
            </a:br>
            <a:br>
              <a:rPr lang="es-AR" sz="4000" dirty="0"/>
            </a:br>
            <a:r>
              <a:rPr lang="es-AR" sz="4000" dirty="0"/>
              <a:t>Instituto de Enseñanza Superior    </a:t>
            </a:r>
            <a:br>
              <a:rPr lang="es-AR" sz="4000" dirty="0"/>
            </a:br>
            <a:r>
              <a:rPr lang="es-AR" sz="4000" dirty="0"/>
              <a:t>en Lenguas Vivas</a:t>
            </a:r>
            <a:br>
              <a:rPr lang="es-AR" sz="4000" dirty="0"/>
            </a:br>
            <a:r>
              <a:rPr lang="es-AR" sz="4000" dirty="0"/>
              <a:t>“Juan Ramón Fernández”</a:t>
            </a:r>
            <a:br>
              <a:rPr lang="es-AR" sz="4000" dirty="0"/>
            </a:br>
            <a:br>
              <a:rPr lang="es-AR" sz="3200" dirty="0"/>
            </a:br>
            <a:endParaRPr lang="es-AR" sz="3200" b="1" dirty="0"/>
          </a:p>
        </p:txBody>
      </p:sp>
      <p:sp>
        <p:nvSpPr>
          <p:cNvPr id="3" name="Subtítulo 2">
            <a:extLst>
              <a:ext uri="{FF2B5EF4-FFF2-40B4-BE49-F238E27FC236}">
                <a16:creationId xmlns:a16="http://schemas.microsoft.com/office/drawing/2014/main" id="{5444F522-2256-43A3-A442-C17CDB5FB840}"/>
              </a:ext>
            </a:extLst>
          </p:cNvPr>
          <p:cNvSpPr>
            <a:spLocks noGrp="1"/>
          </p:cNvSpPr>
          <p:nvPr>
            <p:ph type="subTitle" idx="1"/>
          </p:nvPr>
        </p:nvSpPr>
        <p:spPr>
          <a:xfrm>
            <a:off x="1100051" y="4455621"/>
            <a:ext cx="10058400" cy="729121"/>
          </a:xfrm>
        </p:spPr>
        <p:txBody>
          <a:bodyPr>
            <a:normAutofit/>
          </a:bodyPr>
          <a:lstStyle/>
          <a:p>
            <a:pPr algn="ctr"/>
            <a:r>
              <a:rPr lang="es-AR" sz="3200" b="1" dirty="0"/>
              <a:t>Jornada de ESI - 22 de junio de 2018</a:t>
            </a:r>
          </a:p>
        </p:txBody>
      </p:sp>
      <p:pic>
        <p:nvPicPr>
          <p:cNvPr id="5" name="Picture 3" descr="C:\Documents and Settings\Nacho\Escritorio\Profesorado portugués\Escudo3.png">
            <a:extLst>
              <a:ext uri="{FF2B5EF4-FFF2-40B4-BE49-F238E27FC236}">
                <a16:creationId xmlns:a16="http://schemas.microsoft.com/office/drawing/2014/main" id="{36896EE7-926F-437F-B60B-D4EF877BBD6A}"/>
              </a:ext>
            </a:extLst>
          </p:cNvPr>
          <p:cNvPicPr>
            <a:picLocks noChangeAspect="1" noChangeArrowheads="1"/>
          </p:cNvPicPr>
          <p:nvPr/>
        </p:nvPicPr>
        <p:blipFill>
          <a:blip r:embed="rId2" cstate="print"/>
          <a:srcRect r="427" b="188"/>
          <a:stretch>
            <a:fillRect/>
          </a:stretch>
        </p:blipFill>
        <p:spPr bwMode="auto">
          <a:xfrm>
            <a:off x="8987693" y="989814"/>
            <a:ext cx="2170758" cy="2262016"/>
          </a:xfrm>
          <a:prstGeom prst="rect">
            <a:avLst/>
          </a:prstGeom>
          <a:noFill/>
          <a:ln w="9525">
            <a:noFill/>
            <a:miter lim="800000"/>
            <a:headEnd/>
            <a:tailEnd/>
          </a:ln>
        </p:spPr>
      </p:pic>
    </p:spTree>
    <p:extLst>
      <p:ext uri="{BB962C8B-B14F-4D97-AF65-F5344CB8AC3E}">
        <p14:creationId xmlns:p14="http://schemas.microsoft.com/office/powerpoint/2010/main" val="40273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081546" y="1735016"/>
            <a:ext cx="9612971" cy="2290128"/>
          </a:xfrm>
          <a:prstGeom prst="rect">
            <a:avLst/>
          </a:prstGeom>
          <a:noFill/>
          <a:ln>
            <a:noFill/>
          </a:ln>
        </p:spPr>
        <p:txBody>
          <a:bodyPr spcFirstLastPara="1" wrap="square" lIns="91425" tIns="45700" rIns="91425" bIns="45700" anchor="b" anchorCtr="0">
            <a:noAutofit/>
          </a:bodyPr>
          <a:lstStyle/>
          <a:p>
            <a:pPr>
              <a:lnSpc>
                <a:spcPct val="89000"/>
              </a:lnSpc>
              <a:spcBef>
                <a:spcPts val="0"/>
              </a:spcBef>
              <a:buClr>
                <a:schemeClr val="lt2"/>
              </a:buClr>
              <a:buSzPts val="7200"/>
            </a:pPr>
            <a:r>
              <a:rPr lang="es-AR" sz="4800" dirty="0">
                <a:solidFill>
                  <a:schemeClr val="tx2"/>
                </a:solidFill>
                <a:latin typeface="Source Sans Pro"/>
                <a:ea typeface="Source Sans Pro"/>
                <a:cs typeface="Source Sans Pro"/>
                <a:sym typeface="Source Sans Pro"/>
              </a:rPr>
              <a:t>PROTECCIÓN INTEGRAL DE DERECHOS DE NIÑAS, NIÑOS Y ADOLESCENTES</a:t>
            </a:r>
            <a:endParaRPr lang="es-AR" sz="5400" dirty="0">
              <a:solidFill>
                <a:schemeClr val="tx2"/>
              </a:solidFill>
            </a:endParaRPr>
          </a:p>
        </p:txBody>
      </p:sp>
      <p:sp>
        <p:nvSpPr>
          <p:cNvPr id="115" name="Shape 115"/>
          <p:cNvSpPr txBox="1">
            <a:spLocks noGrp="1"/>
          </p:cNvSpPr>
          <p:nvPr>
            <p:ph type="body" idx="1"/>
          </p:nvPr>
        </p:nvSpPr>
        <p:spPr>
          <a:xfrm>
            <a:off x="1093270" y="4439067"/>
            <a:ext cx="9612971" cy="1143324"/>
          </a:xfrm>
          <a:prstGeom prst="rect">
            <a:avLst/>
          </a:prstGeom>
          <a:noFill/>
          <a:ln>
            <a:noFill/>
          </a:ln>
        </p:spPr>
        <p:txBody>
          <a:bodyPr spcFirstLastPara="1" wrap="square" lIns="91425" tIns="45700" rIns="91425" bIns="45700" anchor="t" anchorCtr="0">
            <a:noAutofit/>
          </a:bodyPr>
          <a:lstStyle/>
          <a:p>
            <a:pPr lvl="0">
              <a:lnSpc>
                <a:spcPct val="112000"/>
              </a:lnSpc>
              <a:spcBef>
                <a:spcPts val="0"/>
              </a:spcBef>
              <a:spcAft>
                <a:spcPts val="0"/>
              </a:spcAft>
              <a:buClr>
                <a:schemeClr val="lt2"/>
              </a:buClr>
              <a:buSzPts val="3600"/>
            </a:pPr>
            <a:r>
              <a:rPr lang="es-AR" sz="3200" b="1" cap="none" dirty="0">
                <a:latin typeface="Source Sans Pro"/>
                <a:ea typeface="Source Sans Pro"/>
                <a:cs typeface="Source Sans Pro"/>
                <a:sym typeface="Source Sans Pro"/>
              </a:rPr>
              <a:t>LEY N.º 26.061/05</a:t>
            </a:r>
            <a:endParaRPr sz="3200" b="0" i="0" u="none" strike="noStrike" cap="none" dirty="0">
              <a:latin typeface="Source Sans Pro"/>
              <a:ea typeface="Source Sans Pro"/>
              <a:cs typeface="Source Sans Pro"/>
              <a:sym typeface="Source Sans Pro"/>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Rectángulo"/>
          <p:cNvSpPr/>
          <p:nvPr/>
        </p:nvSpPr>
        <p:spPr>
          <a:xfrm>
            <a:off x="1706880" y="1280160"/>
            <a:ext cx="8473440" cy="4247317"/>
          </a:xfrm>
          <a:prstGeom prst="rect">
            <a:avLst/>
          </a:prstGeom>
        </p:spPr>
        <p:txBody>
          <a:bodyPr wrap="square">
            <a:spAutoFit/>
          </a:bodyPr>
          <a:lstStyle/>
          <a:p>
            <a:pPr marL="452438" indent="0">
              <a:buNone/>
            </a:pPr>
            <a:r>
              <a:rPr lang="es-AR" sz="3000" dirty="0"/>
              <a:t>“Las niñas, niños y adolescentes tienen derecho a la dignidad como sujetos de derechos y de personas en desarrollo; a no ser sometidos a trato violento, discriminatorio, vejatorio, humillante, intimidatorio; a no ser sometidos a ninguna forma de explotación económica, torturas, abusos o negligencias, explotación sexual, secuestros o tráfico para cualquier fin o en cualquier forma o condición cruel o degradante”.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081546" y="1735016"/>
            <a:ext cx="9612971" cy="2290128"/>
          </a:xfrm>
          <a:prstGeom prst="rect">
            <a:avLst/>
          </a:prstGeom>
          <a:noFill/>
          <a:ln>
            <a:noFill/>
          </a:ln>
        </p:spPr>
        <p:txBody>
          <a:bodyPr spcFirstLastPara="1" wrap="square" lIns="91425" tIns="45700" rIns="91425" bIns="45700" anchor="b" anchorCtr="0">
            <a:noAutofit/>
          </a:bodyPr>
          <a:lstStyle/>
          <a:p>
            <a:pPr marL="0" marR="0" lvl="0" indent="0" rtl="0">
              <a:lnSpc>
                <a:spcPct val="89000"/>
              </a:lnSpc>
              <a:spcBef>
                <a:spcPts val="0"/>
              </a:spcBef>
              <a:spcAft>
                <a:spcPts val="0"/>
              </a:spcAft>
              <a:buClr>
                <a:schemeClr val="lt2"/>
              </a:buClr>
              <a:buSzPts val="7200"/>
              <a:buFont typeface="Source Sans Pro"/>
              <a:buNone/>
            </a:pPr>
            <a:r>
              <a:rPr lang="es-AR" sz="4800" b="0" i="0" u="none" strike="noStrike" cap="none" dirty="0">
                <a:solidFill>
                  <a:schemeClr val="tx2"/>
                </a:solidFill>
                <a:latin typeface="Source Sans Pro"/>
                <a:ea typeface="Source Sans Pro"/>
                <a:cs typeface="Source Sans Pro"/>
                <a:sym typeface="Source Sans Pro"/>
              </a:rPr>
              <a:t>PROGRAMA NACIONAL DE EDUCACIÓN SEXUAL</a:t>
            </a:r>
            <a:endParaRPr sz="5400" dirty="0">
              <a:solidFill>
                <a:schemeClr val="tx2"/>
              </a:solidFill>
            </a:endParaRPr>
          </a:p>
        </p:txBody>
      </p:sp>
      <p:sp>
        <p:nvSpPr>
          <p:cNvPr id="115" name="Shape 115"/>
          <p:cNvSpPr txBox="1">
            <a:spLocks noGrp="1"/>
          </p:cNvSpPr>
          <p:nvPr>
            <p:ph type="body" idx="1"/>
          </p:nvPr>
        </p:nvSpPr>
        <p:spPr>
          <a:xfrm>
            <a:off x="1093270" y="4439067"/>
            <a:ext cx="9612971" cy="1143324"/>
          </a:xfrm>
          <a:prstGeom prst="rect">
            <a:avLst/>
          </a:prstGeom>
          <a:noFill/>
          <a:ln>
            <a:noFill/>
          </a:ln>
        </p:spPr>
        <p:txBody>
          <a:bodyPr spcFirstLastPara="1" wrap="square" lIns="91425" tIns="45700" rIns="91425" bIns="45700" anchor="t" anchorCtr="0">
            <a:noAutofit/>
          </a:bodyPr>
          <a:lstStyle/>
          <a:p>
            <a:pPr marL="0" marR="0" lvl="0" indent="0" rtl="0">
              <a:lnSpc>
                <a:spcPct val="112000"/>
              </a:lnSpc>
              <a:spcBef>
                <a:spcPts val="0"/>
              </a:spcBef>
              <a:spcAft>
                <a:spcPts val="0"/>
              </a:spcAft>
              <a:buClr>
                <a:schemeClr val="lt2"/>
              </a:buClr>
              <a:buSzPts val="3600"/>
              <a:buFont typeface="Source Sans Pro"/>
              <a:buNone/>
            </a:pPr>
            <a:r>
              <a:rPr lang="es-AR" sz="3200" b="1" i="0" u="none" strike="noStrike" cap="none" dirty="0">
                <a:latin typeface="Source Sans Pro"/>
                <a:ea typeface="Source Sans Pro"/>
                <a:cs typeface="Source Sans Pro"/>
                <a:sym typeface="Source Sans Pro"/>
              </a:rPr>
              <a:t>LEY N° 26.150/06</a:t>
            </a:r>
            <a:endParaRPr sz="3200" b="0" i="0" u="none" strike="noStrike" cap="none" dirty="0">
              <a:latin typeface="Source Sans Pro"/>
              <a:ea typeface="Source Sans Pro"/>
              <a:cs typeface="Source Sans Pro"/>
              <a:sym typeface="Source Sans Pro"/>
            </a:endParaRP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hape 120"/>
          <p:cNvSpPr txBox="1">
            <a:spLocks/>
          </p:cNvSpPr>
          <p:nvPr/>
        </p:nvSpPr>
        <p:spPr>
          <a:xfrm>
            <a:off x="816864" y="551688"/>
            <a:ext cx="10546080" cy="1216152"/>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89000"/>
              </a:lnSpc>
              <a:spcBef>
                <a:spcPts val="0"/>
              </a:spcBef>
              <a:spcAft>
                <a:spcPts val="0"/>
              </a:spcAft>
              <a:buClr>
                <a:schemeClr val="dk1"/>
              </a:buClr>
              <a:buSzPts val="1100"/>
              <a:buFont typeface="Arial"/>
              <a:buNone/>
              <a:tabLst/>
              <a:defRPr/>
            </a:pPr>
            <a:r>
              <a:rPr kumimoji="0" lang="es-AR" sz="2400" b="0" i="0" u="none" strike="noStrike" kern="1200" cap="none" spc="-50" normalizeH="0" baseline="0" noProof="0" dirty="0">
                <a:ln>
                  <a:noFill/>
                </a:ln>
                <a:solidFill>
                  <a:schemeClr val="tx1">
                    <a:lumMod val="75000"/>
                    <a:lumOff val="25000"/>
                  </a:schemeClr>
                </a:solidFill>
                <a:effectLst/>
                <a:uLnTx/>
                <a:uFillTx/>
                <a:ea typeface="+mj-ea"/>
                <a:cs typeface="+mj-cs"/>
              </a:rPr>
              <a:t>Establece que todos los educandos tienen </a:t>
            </a:r>
            <a:r>
              <a:rPr kumimoji="0" lang="es-AR" sz="2400" b="1" i="0" u="none" strike="noStrike" kern="1200" cap="none" spc="-50" normalizeH="0" baseline="0" noProof="0" dirty="0">
                <a:ln>
                  <a:noFill/>
                </a:ln>
                <a:solidFill>
                  <a:schemeClr val="tx1">
                    <a:lumMod val="75000"/>
                    <a:lumOff val="25000"/>
                  </a:schemeClr>
                </a:solidFill>
                <a:effectLst/>
                <a:uLnTx/>
                <a:uFillTx/>
                <a:ea typeface="+mj-ea"/>
                <a:cs typeface="+mj-cs"/>
              </a:rPr>
              <a:t>derecho a recibir educación sexual integral </a:t>
            </a:r>
            <a:r>
              <a:rPr kumimoji="0" lang="es-AR" sz="2400" b="0" i="0" u="none" strike="noStrike" kern="1200" cap="none" spc="-50" normalizeH="0" baseline="0" noProof="0" dirty="0">
                <a:ln>
                  <a:noFill/>
                </a:ln>
                <a:solidFill>
                  <a:schemeClr val="tx1">
                    <a:lumMod val="75000"/>
                    <a:lumOff val="25000"/>
                  </a:schemeClr>
                </a:solidFill>
                <a:effectLst/>
                <a:uLnTx/>
                <a:uFillTx/>
                <a:ea typeface="+mj-ea"/>
                <a:cs typeface="+mj-cs"/>
              </a:rPr>
              <a:t>en los </a:t>
            </a:r>
            <a:r>
              <a:rPr kumimoji="0" lang="es-AR" sz="2400" b="1" i="0" u="none" strike="noStrike" kern="1200" cap="none" spc="-50" normalizeH="0" baseline="0" noProof="0" dirty="0">
                <a:ln>
                  <a:noFill/>
                </a:ln>
                <a:solidFill>
                  <a:schemeClr val="tx1">
                    <a:lumMod val="75000"/>
                    <a:lumOff val="25000"/>
                  </a:schemeClr>
                </a:solidFill>
                <a:effectLst/>
                <a:uLnTx/>
                <a:uFillTx/>
                <a:ea typeface="+mj-ea"/>
                <a:cs typeface="+mj-cs"/>
              </a:rPr>
              <a:t>establecimientos educativos públicos</a:t>
            </a:r>
            <a:r>
              <a:rPr kumimoji="0" lang="es-AR" sz="2400" b="0" i="0" u="none" strike="noStrike" kern="1200" cap="none" spc="-50" normalizeH="0" baseline="0" noProof="0" dirty="0">
                <a:ln>
                  <a:noFill/>
                </a:ln>
                <a:solidFill>
                  <a:schemeClr val="tx1">
                    <a:lumMod val="75000"/>
                    <a:lumOff val="25000"/>
                  </a:schemeClr>
                </a:solidFill>
                <a:effectLst/>
                <a:uLnTx/>
                <a:uFillTx/>
                <a:ea typeface="+mj-ea"/>
                <a:cs typeface="+mj-cs"/>
              </a:rPr>
              <a:t>, de gestión estatal y privada de las jurisdicciones nacional, provincial, de la Ciudad Autónoma de Buenos Aires y municipal.</a:t>
            </a:r>
          </a:p>
          <a:p>
            <a:pPr marL="0" marR="0" lvl="0" indent="0" defTabSz="914400" rtl="0" eaLnBrk="1" fontAlgn="auto" latinLnBrk="0" hangingPunct="1">
              <a:lnSpc>
                <a:spcPct val="89000"/>
              </a:lnSpc>
              <a:spcBef>
                <a:spcPts val="0"/>
              </a:spcBef>
              <a:spcAft>
                <a:spcPts val="0"/>
              </a:spcAft>
              <a:buClr>
                <a:schemeClr val="dk2"/>
              </a:buClr>
              <a:buSzPts val="4400"/>
              <a:buFont typeface="Source Sans Pro"/>
              <a:buNone/>
              <a:tabLst/>
              <a:defRPr/>
            </a:pPr>
            <a:endParaRPr kumimoji="0" lang="es-AR" sz="4800" b="0" i="0" u="none" strike="noStrike" kern="1200" cap="none" spc="-50" normalizeH="0" baseline="0" noProof="0" dirty="0">
              <a:ln>
                <a:noFill/>
              </a:ln>
              <a:solidFill>
                <a:schemeClr val="tx1">
                  <a:lumMod val="75000"/>
                  <a:lumOff val="25000"/>
                </a:schemeClr>
              </a:solidFill>
              <a:effectLst/>
              <a:uLnTx/>
              <a:uFillTx/>
              <a:ea typeface="+mj-ea"/>
              <a:cs typeface="+mj-cs"/>
            </a:endParaRPr>
          </a:p>
        </p:txBody>
      </p:sp>
      <p:sp>
        <p:nvSpPr>
          <p:cNvPr id="3" name="Shape 121"/>
          <p:cNvSpPr txBox="1">
            <a:spLocks/>
          </p:cNvSpPr>
          <p:nvPr/>
        </p:nvSpPr>
        <p:spPr>
          <a:xfrm>
            <a:off x="1274064" y="2042160"/>
            <a:ext cx="9601200" cy="3976500"/>
          </a:xfrm>
          <a:prstGeom prst="rect">
            <a:avLst/>
          </a:prstGeom>
          <a:noFill/>
          <a:ln>
            <a:noFill/>
          </a:ln>
        </p:spPr>
        <p:txBody>
          <a:bodyPr spcFirstLastPara="1" wrap="square" lIns="91425" tIns="45700" rIns="91425" bIns="45700" anchor="t" anchorCtr="0">
            <a:noAutofit/>
          </a:bodyPr>
          <a:lstStyle/>
          <a:p>
            <a:pPr marL="457200" marR="0" lvl="0" indent="-355600" algn="l" defTabSz="914400" rtl="0" eaLnBrk="1" fontAlgn="auto" latinLnBrk="0" hangingPunct="1">
              <a:lnSpc>
                <a:spcPct val="94000"/>
              </a:lnSpc>
              <a:spcBef>
                <a:spcPts val="0"/>
              </a:spcBef>
              <a:spcAft>
                <a:spcPts val="0"/>
              </a:spcAft>
              <a:buClr>
                <a:schemeClr val="accent1"/>
              </a:buClr>
              <a:buSzPts val="2000"/>
              <a:buFont typeface="Calibri" panose="020F0502020204030204" pitchFamily="34" charset="0"/>
              <a:buChar char="■"/>
              <a:tabLst/>
              <a:defRPr/>
            </a:pPr>
            <a:r>
              <a:rPr kumimoji="0" lang="es-AR" sz="2400" b="0" i="0" u="none" strike="noStrike" kern="1200" cap="none" spc="0" normalizeH="0" baseline="0" noProof="0" dirty="0">
                <a:ln>
                  <a:noFill/>
                </a:ln>
                <a:solidFill>
                  <a:schemeClr val="tx1">
                    <a:lumMod val="75000"/>
                    <a:lumOff val="25000"/>
                  </a:schemeClr>
                </a:solidFill>
                <a:effectLst/>
                <a:uLnTx/>
                <a:uFillTx/>
                <a:ea typeface="+mn-ea"/>
                <a:cs typeface="+mn-cs"/>
              </a:rPr>
              <a:t>Educación sexual integral         articula aspectos biológicos, psicológicos, sociales, afectivos y éticos.</a:t>
            </a:r>
          </a:p>
          <a:p>
            <a:pPr marL="457200" marR="0" lvl="0" indent="-355600" algn="l" defTabSz="914400" rtl="0" eaLnBrk="1" fontAlgn="auto" latinLnBrk="0" hangingPunct="1">
              <a:lnSpc>
                <a:spcPct val="94000"/>
              </a:lnSpc>
              <a:spcBef>
                <a:spcPts val="0"/>
              </a:spcBef>
              <a:spcAft>
                <a:spcPts val="0"/>
              </a:spcAft>
              <a:buClr>
                <a:schemeClr val="accent1"/>
              </a:buClr>
              <a:buSzPts val="2000"/>
              <a:tabLst/>
              <a:defRPr/>
            </a:pPr>
            <a:endParaRPr kumimoji="0" lang="es-AR" sz="2400" b="0" i="0" u="none" strike="noStrike" kern="1200" cap="none" spc="0" normalizeH="0" baseline="0" noProof="0" dirty="0">
              <a:ln>
                <a:noFill/>
              </a:ln>
              <a:solidFill>
                <a:schemeClr val="tx1">
                  <a:lumMod val="75000"/>
                  <a:lumOff val="25000"/>
                </a:schemeClr>
              </a:solidFill>
              <a:effectLst/>
              <a:uLnTx/>
              <a:uFillTx/>
              <a:ea typeface="+mn-ea"/>
              <a:cs typeface="+mn-cs"/>
            </a:endParaRPr>
          </a:p>
          <a:p>
            <a:pPr marL="457200" marR="0" lvl="0" indent="-355600" algn="l" defTabSz="914400" rtl="0" eaLnBrk="1" fontAlgn="auto" latinLnBrk="0" hangingPunct="1">
              <a:lnSpc>
                <a:spcPct val="94000"/>
              </a:lnSpc>
              <a:spcBef>
                <a:spcPts val="0"/>
              </a:spcBef>
              <a:spcAft>
                <a:spcPts val="0"/>
              </a:spcAft>
              <a:buClr>
                <a:schemeClr val="accent1"/>
              </a:buClr>
              <a:buSzPts val="2000"/>
              <a:buFont typeface="Calibri" panose="020F0502020204030204" pitchFamily="34" charset="0"/>
              <a:buChar char="■"/>
              <a:tabLst/>
              <a:defRPr/>
            </a:pPr>
            <a:r>
              <a:rPr kumimoji="0" lang="es-AR" sz="2400" b="0" i="0" u="none" strike="noStrike" kern="1200" cap="none" spc="0" normalizeH="0" baseline="0" noProof="0" dirty="0">
                <a:ln>
                  <a:noFill/>
                </a:ln>
                <a:solidFill>
                  <a:schemeClr val="tx1">
                    <a:lumMod val="75000"/>
                    <a:lumOff val="25000"/>
                  </a:schemeClr>
                </a:solidFill>
                <a:effectLst/>
                <a:uLnTx/>
                <a:uFillTx/>
                <a:ea typeface="+mn-ea"/>
                <a:cs typeface="+mn-cs"/>
              </a:rPr>
              <a:t>Objetivos:</a:t>
            </a:r>
          </a:p>
          <a:p>
            <a:pPr marL="804863" marR="0" lvl="1" indent="-355600" algn="l" defTabSz="914400" rtl="0" eaLnBrk="1" fontAlgn="auto" latinLnBrk="0" hangingPunct="1">
              <a:lnSpc>
                <a:spcPct val="94000"/>
              </a:lnSpc>
              <a:spcBef>
                <a:spcPts val="0"/>
              </a:spcBef>
              <a:spcAft>
                <a:spcPts val="0"/>
              </a:spcAft>
              <a:buClr>
                <a:schemeClr val="accent1"/>
              </a:buClr>
              <a:buSzPts val="2000"/>
              <a:buFont typeface="Calibri" pitchFamily="34" charset="0"/>
              <a:buChar char="–"/>
              <a:tabLst/>
              <a:defRPr/>
            </a:pPr>
            <a:r>
              <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rPr>
              <a:t>Incorporar la educación sexual integral dentro de las propuestas educativas</a:t>
            </a:r>
            <a:br>
              <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rPr>
            </a:br>
            <a:r>
              <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rPr>
              <a:t>orientadas a la formación armónica, equilibrada y permanente de las personas</a:t>
            </a:r>
          </a:p>
          <a:p>
            <a:pPr marL="804863" marR="0" lvl="1" indent="-355600" algn="l" defTabSz="914400" rtl="0" eaLnBrk="1" fontAlgn="auto" latinLnBrk="0" hangingPunct="1">
              <a:lnSpc>
                <a:spcPct val="94000"/>
              </a:lnSpc>
              <a:spcBef>
                <a:spcPts val="0"/>
              </a:spcBef>
              <a:spcAft>
                <a:spcPts val="0"/>
              </a:spcAft>
              <a:buClr>
                <a:schemeClr val="accent1"/>
              </a:buClr>
              <a:buSzPts val="2000"/>
              <a:buFont typeface="Calibri" pitchFamily="34" charset="0"/>
              <a:buChar char="–"/>
              <a:tabLst/>
              <a:defRPr/>
            </a:pPr>
            <a:r>
              <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rPr>
              <a:t>Asegurar la transmisión de conocimientos pertinentes, precisos, confiables y</a:t>
            </a:r>
            <a:br>
              <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rPr>
            </a:br>
            <a:r>
              <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rPr>
              <a:t>actualizados sobre los distintos aspectos involucrados en la educación sexual</a:t>
            </a:r>
            <a:br>
              <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rPr>
            </a:br>
            <a:r>
              <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rPr>
              <a:t>integral</a:t>
            </a:r>
          </a:p>
          <a:p>
            <a:pPr marL="804863" marR="0" lvl="1" indent="-355600" algn="l" defTabSz="914400" rtl="0" eaLnBrk="1" fontAlgn="auto" latinLnBrk="0" hangingPunct="1">
              <a:lnSpc>
                <a:spcPct val="94000"/>
              </a:lnSpc>
              <a:spcBef>
                <a:spcPts val="0"/>
              </a:spcBef>
              <a:spcAft>
                <a:spcPts val="0"/>
              </a:spcAft>
              <a:buClr>
                <a:schemeClr val="accent1"/>
              </a:buClr>
              <a:buSzPts val="2000"/>
              <a:buFont typeface="Calibri" pitchFamily="34" charset="0"/>
              <a:buChar char="–"/>
              <a:tabLst/>
              <a:defRPr/>
            </a:pPr>
            <a:r>
              <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rPr>
              <a:t>Promover actitudes responsables ante la sexualidad</a:t>
            </a:r>
          </a:p>
          <a:p>
            <a:pPr marL="804863" marR="0" lvl="1" indent="-355600" algn="l" defTabSz="914400" rtl="0" eaLnBrk="1" fontAlgn="auto" latinLnBrk="0" hangingPunct="1">
              <a:lnSpc>
                <a:spcPct val="94000"/>
              </a:lnSpc>
              <a:spcBef>
                <a:spcPts val="0"/>
              </a:spcBef>
              <a:spcAft>
                <a:spcPts val="0"/>
              </a:spcAft>
              <a:buClr>
                <a:schemeClr val="accent1"/>
              </a:buClr>
              <a:buSzPts val="2000"/>
              <a:buFont typeface="Calibri" pitchFamily="34" charset="0"/>
              <a:buChar char="–"/>
              <a:tabLst/>
              <a:defRPr/>
            </a:pPr>
            <a:r>
              <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rPr>
              <a:t>Prevenir los problemas relacionados con la salud en general y la salud sexual y</a:t>
            </a:r>
            <a:br>
              <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rPr>
            </a:br>
            <a:r>
              <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rPr>
              <a:t>reproductiva en particular</a:t>
            </a:r>
          </a:p>
          <a:p>
            <a:pPr marL="804863" marR="0" lvl="1" indent="-355600" algn="l" defTabSz="914400" rtl="0" eaLnBrk="1" fontAlgn="auto" latinLnBrk="0" hangingPunct="1">
              <a:lnSpc>
                <a:spcPct val="94000"/>
              </a:lnSpc>
              <a:spcBef>
                <a:spcPts val="0"/>
              </a:spcBef>
              <a:spcAft>
                <a:spcPts val="0"/>
              </a:spcAft>
              <a:buClr>
                <a:schemeClr val="accent1"/>
              </a:buClr>
              <a:buSzPts val="2000"/>
              <a:buFont typeface="Calibri" pitchFamily="34" charset="0"/>
              <a:buChar char="–"/>
              <a:tabLst/>
              <a:defRPr/>
            </a:pPr>
            <a:r>
              <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rPr>
              <a:t>Procurar </a:t>
            </a:r>
            <a:r>
              <a:rPr kumimoji="0" lang="es-AR" sz="2000" i="0" u="none" strike="noStrike" kern="1200" cap="none" spc="0" normalizeH="0" baseline="0" noProof="0" dirty="0">
                <a:ln>
                  <a:noFill/>
                </a:ln>
                <a:solidFill>
                  <a:schemeClr val="tx1">
                    <a:lumMod val="75000"/>
                    <a:lumOff val="25000"/>
                  </a:schemeClr>
                </a:solidFill>
                <a:effectLst/>
                <a:uLnTx/>
                <a:uFillTx/>
                <a:ea typeface="+mn-ea"/>
                <a:cs typeface="+mn-cs"/>
              </a:rPr>
              <a:t>igualdad de trato y oportunidades para varones y mujeres</a:t>
            </a:r>
          </a:p>
          <a:p>
            <a:pPr marL="0" marR="0" lvl="0" indent="0" algn="l" defTabSz="914400" rtl="0" eaLnBrk="1" fontAlgn="auto" latinLnBrk="0" hangingPunct="1">
              <a:lnSpc>
                <a:spcPct val="94000"/>
              </a:lnSpc>
              <a:spcBef>
                <a:spcPts val="0"/>
              </a:spcBef>
              <a:spcAft>
                <a:spcPts val="0"/>
              </a:spcAft>
              <a:buClr>
                <a:schemeClr val="accent1"/>
              </a:buClr>
              <a:buSzPct val="100000"/>
              <a:buFont typeface="Calibri" panose="020F0502020204030204" pitchFamily="34" charset="0"/>
              <a:buNone/>
              <a:tabLst/>
              <a:defRPr/>
            </a:pPr>
            <a:endParaRPr kumimoji="0" lang="es-AR" sz="2400" b="0" i="0" u="none" strike="noStrike" kern="1200" cap="none" spc="0" normalizeH="0" baseline="0" noProof="0" dirty="0">
              <a:ln>
                <a:noFill/>
              </a:ln>
              <a:solidFill>
                <a:schemeClr val="tx1">
                  <a:lumMod val="75000"/>
                  <a:lumOff val="25000"/>
                </a:schemeClr>
              </a:solidFill>
              <a:effectLst/>
              <a:uLnTx/>
              <a:uFillTx/>
              <a:ea typeface="+mn-ea"/>
              <a:cs typeface="+mn-cs"/>
            </a:endParaRPr>
          </a:p>
          <a:p>
            <a:pPr marL="384048" marR="0" lvl="0" indent="-257048" algn="l" defTabSz="914400" rtl="0" eaLnBrk="1" fontAlgn="auto" latinLnBrk="0" hangingPunct="1">
              <a:lnSpc>
                <a:spcPct val="94000"/>
              </a:lnSpc>
              <a:spcBef>
                <a:spcPts val="0"/>
              </a:spcBef>
              <a:spcAft>
                <a:spcPts val="0"/>
              </a:spcAft>
              <a:buClr>
                <a:schemeClr val="dk2"/>
              </a:buClr>
              <a:buSzPts val="2000"/>
              <a:buFont typeface="Source Sans Pro"/>
              <a:buNone/>
              <a:tabLst/>
              <a:defRPr/>
            </a:pPr>
            <a:endParaRPr kumimoji="0" lang="es-AR" sz="2400" b="0" i="0" u="none" strike="noStrike" kern="1200" cap="none" spc="0" normalizeH="0" baseline="0" noProof="0" dirty="0">
              <a:ln>
                <a:noFill/>
              </a:ln>
              <a:solidFill>
                <a:schemeClr val="tx1">
                  <a:lumMod val="75000"/>
                  <a:lumOff val="25000"/>
                </a:schemeClr>
              </a:solidFill>
              <a:effectLst/>
              <a:uLnTx/>
              <a:uFillTx/>
              <a:ea typeface="+mn-ea"/>
              <a:cs typeface="+mn-cs"/>
            </a:endParaRPr>
          </a:p>
        </p:txBody>
      </p:sp>
      <p:sp>
        <p:nvSpPr>
          <p:cNvPr id="4" name="3 Flecha derecha"/>
          <p:cNvSpPr/>
          <p:nvPr/>
        </p:nvSpPr>
        <p:spPr>
          <a:xfrm>
            <a:off x="5059680" y="2231136"/>
            <a:ext cx="304800" cy="134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081546" y="1735016"/>
            <a:ext cx="9612971" cy="2290128"/>
          </a:xfrm>
          <a:prstGeom prst="rect">
            <a:avLst/>
          </a:prstGeom>
          <a:noFill/>
          <a:ln>
            <a:noFill/>
          </a:ln>
        </p:spPr>
        <p:txBody>
          <a:bodyPr spcFirstLastPara="1" wrap="square" lIns="91425" tIns="45700" rIns="91425" bIns="45700" anchor="b" anchorCtr="0">
            <a:noAutofit/>
          </a:bodyPr>
          <a:lstStyle/>
          <a:p>
            <a:pPr marL="0" marR="0" lvl="0" indent="0" rtl="0">
              <a:lnSpc>
                <a:spcPct val="89000"/>
              </a:lnSpc>
              <a:spcBef>
                <a:spcPts val="0"/>
              </a:spcBef>
              <a:spcAft>
                <a:spcPts val="0"/>
              </a:spcAft>
              <a:buClr>
                <a:schemeClr val="lt2"/>
              </a:buClr>
              <a:buSzPts val="7200"/>
              <a:buFont typeface="Source Sans Pro"/>
              <a:buNone/>
            </a:pPr>
            <a:r>
              <a:rPr lang="es-AR" sz="4800" b="0" i="0" u="none" strike="noStrike" cap="none" dirty="0">
                <a:solidFill>
                  <a:schemeClr val="tx2"/>
                </a:solidFill>
                <a:latin typeface="Source Sans Pro"/>
                <a:ea typeface="Source Sans Pro"/>
                <a:cs typeface="Source Sans Pro"/>
                <a:sym typeface="Source Sans Pro"/>
              </a:rPr>
              <a:t>LEY DE EDUCACIÓN NACIONAL</a:t>
            </a:r>
            <a:endParaRPr sz="5400" dirty="0">
              <a:solidFill>
                <a:schemeClr val="tx2"/>
              </a:solidFill>
            </a:endParaRPr>
          </a:p>
        </p:txBody>
      </p:sp>
      <p:sp>
        <p:nvSpPr>
          <p:cNvPr id="115" name="Shape 115"/>
          <p:cNvSpPr txBox="1">
            <a:spLocks noGrp="1"/>
          </p:cNvSpPr>
          <p:nvPr>
            <p:ph type="body" idx="1"/>
          </p:nvPr>
        </p:nvSpPr>
        <p:spPr>
          <a:xfrm>
            <a:off x="1093270" y="4439067"/>
            <a:ext cx="9612971" cy="1143324"/>
          </a:xfrm>
          <a:prstGeom prst="rect">
            <a:avLst/>
          </a:prstGeom>
          <a:noFill/>
          <a:ln>
            <a:noFill/>
          </a:ln>
        </p:spPr>
        <p:txBody>
          <a:bodyPr spcFirstLastPara="1" wrap="square" lIns="91425" tIns="45700" rIns="91425" bIns="45700" anchor="t" anchorCtr="0">
            <a:noAutofit/>
          </a:bodyPr>
          <a:lstStyle/>
          <a:p>
            <a:pPr lvl="0">
              <a:lnSpc>
                <a:spcPct val="112000"/>
              </a:lnSpc>
              <a:spcBef>
                <a:spcPts val="0"/>
              </a:spcBef>
              <a:spcAft>
                <a:spcPts val="0"/>
              </a:spcAft>
              <a:buClr>
                <a:schemeClr val="lt2"/>
              </a:buClr>
              <a:buSzPts val="3600"/>
            </a:pPr>
            <a:r>
              <a:rPr lang="es-AR" sz="3200" b="1" cap="none" dirty="0">
                <a:latin typeface="Source Sans Pro"/>
                <a:ea typeface="Source Sans Pro"/>
                <a:cs typeface="Source Sans Pro"/>
                <a:sym typeface="Source Sans Pro"/>
              </a:rPr>
              <a:t>LEY N.º 26.206/06</a:t>
            </a:r>
            <a:endParaRPr sz="3200" b="0" i="0" u="none" strike="noStrike" cap="none" dirty="0">
              <a:latin typeface="Source Sans Pro"/>
              <a:ea typeface="Source Sans Pro"/>
              <a:cs typeface="Source Sans Pro"/>
              <a:sym typeface="Source Sans Pro"/>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257DA8E-5C2A-4937-B443-9B6FF264BAD2}"/>
              </a:ext>
            </a:extLst>
          </p:cNvPr>
          <p:cNvSpPr/>
          <p:nvPr/>
        </p:nvSpPr>
        <p:spPr>
          <a:xfrm>
            <a:off x="1081547" y="817968"/>
            <a:ext cx="10068233" cy="5016758"/>
          </a:xfrm>
          <a:prstGeom prst="rect">
            <a:avLst/>
          </a:prstGeom>
        </p:spPr>
        <p:txBody>
          <a:bodyPr wrap="square">
            <a:spAutoFit/>
          </a:bodyPr>
          <a:lstStyle/>
          <a:p>
            <a:pPr marL="452438" algn="ctr"/>
            <a:r>
              <a:rPr lang="es-AR" sz="3200" dirty="0"/>
              <a:t>Artículo 11</a:t>
            </a:r>
          </a:p>
          <a:p>
            <a:pPr marL="452438"/>
            <a:endParaRPr lang="es-AR" sz="3200" dirty="0"/>
          </a:p>
          <a:p>
            <a:pPr marL="452438"/>
            <a:r>
              <a:rPr lang="es-AR" sz="3200" dirty="0"/>
              <a:t>f) Asegurar condiciones de igualdad, respetando las diferencias entre las personas sin admitir discriminación de género ni de ningún otro tipo.</a:t>
            </a:r>
          </a:p>
          <a:p>
            <a:pPr marL="738188" indent="-285750">
              <a:buFont typeface="Arial" panose="020B0604020202020204" pitchFamily="34" charset="0"/>
              <a:buChar char="•"/>
            </a:pPr>
            <a:endParaRPr lang="es-ES" sz="3200" dirty="0"/>
          </a:p>
          <a:p>
            <a:pPr marL="452438"/>
            <a:r>
              <a:rPr lang="es-ES" sz="3200" dirty="0"/>
              <a:t>p) Brindar conocimientos y promover valores que fortalezcan la formación integral de una sexualidad responsable.</a:t>
            </a:r>
            <a:br>
              <a:rPr lang="es-ES" sz="3200" dirty="0"/>
            </a:br>
            <a:endParaRPr lang="es-AR"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865632" y="890016"/>
            <a:ext cx="10363199" cy="3240635"/>
          </a:xfrm>
          <a:prstGeom prst="rect">
            <a:avLst/>
          </a:prstGeom>
          <a:noFill/>
          <a:ln>
            <a:noFill/>
          </a:ln>
        </p:spPr>
        <p:txBody>
          <a:bodyPr spcFirstLastPara="1" vert="horz" wrap="square" lIns="91425" tIns="45700" rIns="91425" bIns="45700" rtlCol="0" anchor="b" anchorCtr="0">
            <a:noAutofit/>
          </a:bodyPr>
          <a:lstStyle/>
          <a:p>
            <a:pPr>
              <a:lnSpc>
                <a:spcPct val="89000"/>
              </a:lnSpc>
              <a:spcBef>
                <a:spcPts val="0"/>
              </a:spcBef>
              <a:buClr>
                <a:schemeClr val="lt2"/>
              </a:buClr>
              <a:buSzPts val="7200"/>
            </a:pPr>
            <a:r>
              <a:rPr lang="es-AR" sz="4000" dirty="0">
                <a:solidFill>
                  <a:schemeClr val="tx2"/>
                </a:solidFill>
                <a:latin typeface="Source Sans Pro"/>
                <a:ea typeface="Source Sans Pro"/>
                <a:cs typeface="Source Sans Pro"/>
                <a:sym typeface="Source Sans Pro"/>
              </a:rPr>
              <a:t>PROTECCIÓN INTEGRAL PARA PREVENIR, SANCIONAR Y ERRADICAR LA VIOLENCIA CONTRA LAS MUJERES EN LOS ÁMBITOS EN QUE DESARROLLEN SUS RELACIONES INTERPERSONALES</a:t>
            </a:r>
          </a:p>
        </p:txBody>
      </p:sp>
      <p:sp>
        <p:nvSpPr>
          <p:cNvPr id="127" name="Shape 127"/>
          <p:cNvSpPr txBox="1">
            <a:spLocks noGrp="1"/>
          </p:cNvSpPr>
          <p:nvPr>
            <p:ph type="body" idx="1"/>
          </p:nvPr>
        </p:nvSpPr>
        <p:spPr>
          <a:xfrm>
            <a:off x="1104992" y="4392173"/>
            <a:ext cx="9612971" cy="1143324"/>
          </a:xfrm>
          <a:prstGeom prst="rect">
            <a:avLst/>
          </a:prstGeom>
          <a:noFill/>
          <a:ln>
            <a:noFill/>
          </a:ln>
        </p:spPr>
        <p:txBody>
          <a:bodyPr spcFirstLastPara="1" vert="horz" wrap="square" lIns="91425" tIns="45700" rIns="91425" bIns="45700" rtlCol="0" anchor="t" anchorCtr="0">
            <a:noAutofit/>
          </a:bodyPr>
          <a:lstStyle/>
          <a:p>
            <a:pPr>
              <a:lnSpc>
                <a:spcPct val="112000"/>
              </a:lnSpc>
              <a:spcBef>
                <a:spcPts val="0"/>
              </a:spcBef>
              <a:spcAft>
                <a:spcPts val="0"/>
              </a:spcAft>
              <a:buClr>
                <a:schemeClr val="lt2"/>
              </a:buClr>
              <a:buSzPts val="3600"/>
            </a:pPr>
            <a:r>
              <a:rPr lang="es-AR" sz="3200" b="1" cap="none" dirty="0">
                <a:latin typeface="Source Sans Pro"/>
                <a:ea typeface="Source Sans Pro"/>
                <a:cs typeface="Source Sans Pro"/>
                <a:sym typeface="Source Sans Pro"/>
              </a:rPr>
              <a:t>LEY N° 26.485/09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950976" y="1882555"/>
            <a:ext cx="10021824" cy="4621800"/>
          </a:xfrm>
          <a:prstGeom prst="rect">
            <a:avLst/>
          </a:prstGeom>
          <a:noFill/>
          <a:ln>
            <a:noFill/>
          </a:ln>
        </p:spPr>
        <p:txBody>
          <a:bodyPr spcFirstLastPara="1" wrap="square" lIns="91425" tIns="45700" rIns="91425" bIns="45700" anchor="t" anchorCtr="0">
            <a:noAutofit/>
          </a:bodyPr>
          <a:lstStyle/>
          <a:p>
            <a:pPr marL="384048" marR="0" lvl="0" indent="-257048" algn="l" rtl="0">
              <a:lnSpc>
                <a:spcPct val="94000"/>
              </a:lnSpc>
              <a:spcBef>
                <a:spcPts val="0"/>
              </a:spcBef>
              <a:spcAft>
                <a:spcPts val="0"/>
              </a:spcAft>
              <a:buClr>
                <a:schemeClr val="dk1"/>
              </a:buClr>
              <a:buSzPts val="1100"/>
              <a:buFont typeface="Arial"/>
              <a:buNone/>
            </a:pPr>
            <a:r>
              <a:rPr lang="es-AR" dirty="0">
                <a:solidFill>
                  <a:schemeClr val="dk1"/>
                </a:solidFill>
              </a:rPr>
              <a:t>Objetivos:</a:t>
            </a:r>
            <a:endParaRPr dirty="0">
              <a:solidFill>
                <a:schemeClr val="dk1"/>
              </a:solidFill>
            </a:endParaRPr>
          </a:p>
          <a:p>
            <a:pPr marL="384048" marR="0" lvl="0" indent="-257048" algn="l" rtl="0">
              <a:lnSpc>
                <a:spcPct val="94000"/>
              </a:lnSpc>
              <a:spcBef>
                <a:spcPts val="0"/>
              </a:spcBef>
              <a:spcAft>
                <a:spcPts val="0"/>
              </a:spcAft>
              <a:buClr>
                <a:schemeClr val="dk1"/>
              </a:buClr>
              <a:buSzPts val="1100"/>
              <a:buFont typeface="Arial"/>
              <a:buNone/>
            </a:pPr>
            <a:r>
              <a:rPr lang="es-AR" dirty="0">
                <a:solidFill>
                  <a:schemeClr val="dk1"/>
                </a:solidFill>
              </a:rPr>
              <a:t>Promover y garantizar</a:t>
            </a:r>
            <a:endParaRPr dirty="0">
              <a:solidFill>
                <a:schemeClr val="dk1"/>
              </a:solidFill>
            </a:endParaRPr>
          </a:p>
          <a:p>
            <a:pPr marL="384048" marR="0" lvl="0" indent="-257048" algn="l" rtl="0">
              <a:lnSpc>
                <a:spcPct val="94000"/>
              </a:lnSpc>
              <a:spcBef>
                <a:spcPts val="0"/>
              </a:spcBef>
              <a:spcAft>
                <a:spcPts val="0"/>
              </a:spcAft>
              <a:buClr>
                <a:schemeClr val="dk1"/>
              </a:buClr>
              <a:buSzPts val="1100"/>
              <a:buFont typeface="Arial"/>
              <a:buNone/>
            </a:pPr>
            <a:endParaRPr dirty="0">
              <a:solidFill>
                <a:schemeClr val="dk1"/>
              </a:solidFill>
            </a:endParaRPr>
          </a:p>
          <a:p>
            <a:pPr marL="457200" marR="0" lvl="0" indent="-342900" algn="l" rtl="0">
              <a:lnSpc>
                <a:spcPct val="94000"/>
              </a:lnSpc>
              <a:spcBef>
                <a:spcPts val="0"/>
              </a:spcBef>
              <a:spcAft>
                <a:spcPts val="0"/>
              </a:spcAft>
              <a:buClr>
                <a:schemeClr val="dk1"/>
              </a:buClr>
              <a:buSzPts val="1800"/>
              <a:buChar char="■"/>
            </a:pPr>
            <a:r>
              <a:rPr lang="es-AR" i="1" dirty="0">
                <a:solidFill>
                  <a:schemeClr val="dk1"/>
                </a:solidFill>
              </a:rPr>
              <a:t>La eliminación de la discriminación entre mujeres y varones en todos los órdenes de la vida;</a:t>
            </a:r>
            <a:endParaRPr i="1" dirty="0">
              <a:solidFill>
                <a:schemeClr val="dk1"/>
              </a:solidFill>
            </a:endParaRPr>
          </a:p>
          <a:p>
            <a:pPr marL="457200" marR="0" lvl="0" indent="-342900" algn="l" rtl="0">
              <a:lnSpc>
                <a:spcPct val="94000"/>
              </a:lnSpc>
              <a:spcBef>
                <a:spcPts val="0"/>
              </a:spcBef>
              <a:spcAft>
                <a:spcPts val="0"/>
              </a:spcAft>
              <a:buClr>
                <a:schemeClr val="dk1"/>
              </a:buClr>
              <a:buSzPts val="1800"/>
              <a:buChar char="■"/>
            </a:pPr>
            <a:r>
              <a:rPr lang="es-AR" i="1" dirty="0">
                <a:solidFill>
                  <a:schemeClr val="dk1"/>
                </a:solidFill>
              </a:rPr>
              <a:t>El derecho de las mujeres a vivir una vida sin violencia;</a:t>
            </a:r>
            <a:endParaRPr i="1" dirty="0">
              <a:solidFill>
                <a:schemeClr val="dk1"/>
              </a:solidFill>
            </a:endParaRPr>
          </a:p>
          <a:p>
            <a:pPr marL="457200" marR="0" lvl="0" indent="-342900" algn="l" rtl="0">
              <a:lnSpc>
                <a:spcPct val="94000"/>
              </a:lnSpc>
              <a:spcBef>
                <a:spcPts val="0"/>
              </a:spcBef>
              <a:spcAft>
                <a:spcPts val="0"/>
              </a:spcAft>
              <a:buClr>
                <a:schemeClr val="dk1"/>
              </a:buClr>
              <a:buSzPts val="1800"/>
              <a:buChar char="■"/>
            </a:pPr>
            <a:r>
              <a:rPr lang="es-AR" i="1" dirty="0">
                <a:solidFill>
                  <a:schemeClr val="dk1"/>
                </a:solidFill>
              </a:rPr>
              <a:t>Las condiciones aptas para sensibilizar y prevenir, sancionar y erradicar la discriminación y la violencia contra las mujeres en cualquiera de sus manifestaciones y ámbitos;</a:t>
            </a:r>
            <a:endParaRPr i="1" dirty="0">
              <a:solidFill>
                <a:schemeClr val="dk1"/>
              </a:solidFill>
            </a:endParaRPr>
          </a:p>
          <a:p>
            <a:pPr marL="457200" marR="0" lvl="0" indent="-342900" algn="l" rtl="0">
              <a:lnSpc>
                <a:spcPct val="94000"/>
              </a:lnSpc>
              <a:spcBef>
                <a:spcPts val="0"/>
              </a:spcBef>
              <a:spcAft>
                <a:spcPts val="0"/>
              </a:spcAft>
              <a:buClr>
                <a:schemeClr val="dk1"/>
              </a:buClr>
              <a:buSzPts val="1800"/>
              <a:buChar char="■"/>
            </a:pPr>
            <a:r>
              <a:rPr lang="es-AR" i="1" dirty="0">
                <a:solidFill>
                  <a:schemeClr val="dk1"/>
                </a:solidFill>
              </a:rPr>
              <a:t>El desarrollo de políticas públicas de carácter interinstitucional sobre violencia contra las mujeres; </a:t>
            </a:r>
            <a:endParaRPr i="1" dirty="0">
              <a:solidFill>
                <a:schemeClr val="dk1"/>
              </a:solidFill>
            </a:endParaRPr>
          </a:p>
          <a:p>
            <a:pPr marL="457200" marR="0" lvl="0" indent="-342900" algn="l" rtl="0">
              <a:lnSpc>
                <a:spcPct val="94000"/>
              </a:lnSpc>
              <a:spcBef>
                <a:spcPts val="0"/>
              </a:spcBef>
              <a:spcAft>
                <a:spcPts val="0"/>
              </a:spcAft>
              <a:buClr>
                <a:schemeClr val="dk1"/>
              </a:buClr>
              <a:buSzPts val="1800"/>
              <a:buChar char="■"/>
            </a:pPr>
            <a:r>
              <a:rPr lang="es-AR" i="1" dirty="0">
                <a:solidFill>
                  <a:schemeClr val="dk1"/>
                </a:solidFill>
              </a:rPr>
              <a:t>La remoción de patrones socioculturales que promueven y sostienen la desigualdad de género y las relaciones de poder sobre las mujeres;</a:t>
            </a:r>
            <a:endParaRPr i="1" dirty="0">
              <a:solidFill>
                <a:schemeClr val="dk1"/>
              </a:solidFill>
            </a:endParaRPr>
          </a:p>
          <a:p>
            <a:pPr marL="457200" marR="0" lvl="0" indent="-342900" algn="l" rtl="0">
              <a:lnSpc>
                <a:spcPct val="94000"/>
              </a:lnSpc>
              <a:spcBef>
                <a:spcPts val="0"/>
              </a:spcBef>
              <a:spcAft>
                <a:spcPts val="0"/>
              </a:spcAft>
              <a:buClr>
                <a:schemeClr val="dk1"/>
              </a:buClr>
              <a:buSzPts val="1800"/>
              <a:buChar char="■"/>
            </a:pPr>
            <a:r>
              <a:rPr lang="es-AR" i="1" dirty="0">
                <a:solidFill>
                  <a:schemeClr val="dk1"/>
                </a:solidFill>
              </a:rPr>
              <a:t>El acceso a la justicia de las mujeres que padecen violencia;</a:t>
            </a:r>
            <a:endParaRPr i="1" dirty="0">
              <a:solidFill>
                <a:schemeClr val="dk1"/>
              </a:solidFill>
            </a:endParaRPr>
          </a:p>
          <a:p>
            <a:pPr marL="457200" marR="0" lvl="0" indent="-342900" algn="l" rtl="0">
              <a:lnSpc>
                <a:spcPct val="94000"/>
              </a:lnSpc>
              <a:spcBef>
                <a:spcPts val="0"/>
              </a:spcBef>
              <a:spcAft>
                <a:spcPts val="0"/>
              </a:spcAft>
              <a:buClr>
                <a:schemeClr val="dk1"/>
              </a:buClr>
              <a:buSzPts val="1800"/>
              <a:buChar char="■"/>
            </a:pPr>
            <a:r>
              <a:rPr lang="es-AR" i="1" dirty="0">
                <a:solidFill>
                  <a:schemeClr val="dk1"/>
                </a:solidFill>
              </a:rPr>
              <a:t>La asistencia integral a las mujeres que padecen violencia en las áreas estatales y privadas que realicen actividades programáticas destinadas a las mujeres y/o en los servicios especializados de violencia</a:t>
            </a:r>
            <a:r>
              <a:rPr lang="es-AR" dirty="0">
                <a:solidFill>
                  <a:schemeClr val="dk1"/>
                </a:solidFill>
              </a:rPr>
              <a:t>. </a:t>
            </a:r>
            <a:endParaRPr dirty="0">
              <a:solidFill>
                <a:schemeClr val="dk1"/>
              </a:solidFill>
            </a:endParaRPr>
          </a:p>
          <a:p>
            <a:pPr marL="384048" marR="0" lvl="0" indent="-257048" algn="l" rtl="0">
              <a:lnSpc>
                <a:spcPct val="94000"/>
              </a:lnSpc>
              <a:spcBef>
                <a:spcPts val="0"/>
              </a:spcBef>
              <a:spcAft>
                <a:spcPts val="0"/>
              </a:spcAft>
              <a:buClr>
                <a:schemeClr val="dk2"/>
              </a:buClr>
              <a:buSzPts val="2000"/>
              <a:buFont typeface="Source Sans Pro"/>
              <a:buNone/>
            </a:pPr>
            <a:r>
              <a:rPr lang="es-AR" sz="2400" dirty="0"/>
              <a:t>                  </a:t>
            </a:r>
            <a:endParaRPr sz="2400" dirty="0"/>
          </a:p>
        </p:txBody>
      </p:sp>
      <p:sp>
        <p:nvSpPr>
          <p:cNvPr id="133" name="Shape 13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marR="0" lvl="0" indent="0" algn="ctr" rtl="0">
              <a:lnSpc>
                <a:spcPct val="89000"/>
              </a:lnSpc>
              <a:spcBef>
                <a:spcPts val="0"/>
              </a:spcBef>
              <a:spcAft>
                <a:spcPts val="0"/>
              </a:spcAft>
              <a:buClr>
                <a:schemeClr val="dk2"/>
              </a:buClr>
              <a:buSzPts val="4400"/>
              <a:buFont typeface="Source Sans Pro"/>
              <a:buNone/>
            </a:pPr>
            <a:r>
              <a:rPr lang="es-AR" sz="2400">
                <a:solidFill>
                  <a:schemeClr val="dk1"/>
                </a:solidFill>
                <a:latin typeface="+mn-lt"/>
              </a:rPr>
              <a:t>Establece la </a:t>
            </a:r>
            <a:r>
              <a:rPr lang="es-AR" sz="2400" b="1">
                <a:solidFill>
                  <a:schemeClr val="dk1"/>
                </a:solidFill>
                <a:latin typeface="+mn-lt"/>
              </a:rPr>
              <a:t>protección </a:t>
            </a:r>
            <a:r>
              <a:rPr lang="es-AR" sz="2400">
                <a:solidFill>
                  <a:schemeClr val="dk1"/>
                </a:solidFill>
                <a:latin typeface="+mn-lt"/>
              </a:rPr>
              <a:t>integral </a:t>
            </a:r>
            <a:r>
              <a:rPr lang="es-AR" sz="2400" b="1">
                <a:solidFill>
                  <a:schemeClr val="dk1"/>
                </a:solidFill>
                <a:latin typeface="+mn-lt"/>
              </a:rPr>
              <a:t>para prevenir, sancionar y erradicar la violencia contra las mujeres</a:t>
            </a:r>
            <a:r>
              <a:rPr lang="es-AR" sz="2400">
                <a:solidFill>
                  <a:schemeClr val="dk1"/>
                </a:solidFill>
                <a:latin typeface="+mn-lt"/>
              </a:rPr>
              <a:t> en los </a:t>
            </a:r>
            <a:r>
              <a:rPr lang="es-AR" sz="2400" b="1">
                <a:solidFill>
                  <a:schemeClr val="dk1"/>
                </a:solidFill>
                <a:latin typeface="+mn-lt"/>
              </a:rPr>
              <a:t>ámbitos </a:t>
            </a:r>
            <a:r>
              <a:rPr lang="es-AR" sz="2400">
                <a:solidFill>
                  <a:schemeClr val="dk1"/>
                </a:solidFill>
                <a:latin typeface="+mn-lt"/>
              </a:rPr>
              <a:t>en que desarrollen sus </a:t>
            </a:r>
            <a:r>
              <a:rPr lang="es-AR" sz="2400" b="1">
                <a:solidFill>
                  <a:schemeClr val="dk1"/>
                </a:solidFill>
                <a:latin typeface="+mn-lt"/>
              </a:rPr>
              <a:t>relaciones interpersonales </a:t>
            </a:r>
            <a:r>
              <a:rPr lang="es-AR" sz="2400">
                <a:solidFill>
                  <a:schemeClr val="dk1"/>
                </a:solidFill>
                <a:latin typeface="+mn-lt"/>
              </a:rPr>
              <a:t>en el territorio de la República Argentina</a:t>
            </a:r>
            <a:r>
              <a:rPr lang="es-AR" sz="2400" b="1">
                <a:solidFill>
                  <a:schemeClr val="dk1"/>
                </a:solidFill>
                <a:latin typeface="+mn-lt"/>
              </a:rPr>
              <a:t>.</a:t>
            </a:r>
            <a:endParaRPr sz="2400" b="1" i="0" u="none" strike="noStrike" cap="none">
              <a:solidFill>
                <a:schemeClr val="dk2"/>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116715" y="1301360"/>
            <a:ext cx="9612971" cy="2852737"/>
          </a:xfrm>
          <a:prstGeom prst="rect">
            <a:avLst/>
          </a:prstGeom>
          <a:noFill/>
          <a:ln>
            <a:noFill/>
          </a:ln>
        </p:spPr>
        <p:txBody>
          <a:bodyPr spcFirstLastPara="1" vert="horz" wrap="square" lIns="91425" tIns="45700" rIns="91425" bIns="45700" rtlCol="0" anchor="b" anchorCtr="0">
            <a:noAutofit/>
          </a:bodyPr>
          <a:lstStyle/>
          <a:p>
            <a:pPr marL="0" marR="0" lvl="0" indent="0">
              <a:lnSpc>
                <a:spcPct val="89000"/>
              </a:lnSpc>
              <a:spcBef>
                <a:spcPts val="0"/>
              </a:spcBef>
              <a:spcAft>
                <a:spcPts val="0"/>
              </a:spcAft>
              <a:buClr>
                <a:schemeClr val="lt2"/>
              </a:buClr>
              <a:buSzPts val="7200"/>
            </a:pPr>
            <a:r>
              <a:rPr lang="es-AR" sz="4800" dirty="0">
                <a:solidFill>
                  <a:schemeClr val="tx2"/>
                </a:solidFill>
                <a:latin typeface="Source Sans Pro"/>
                <a:ea typeface="Source Sans Pro"/>
                <a:cs typeface="Source Sans Pro"/>
                <a:sym typeface="Source Sans Pro"/>
              </a:rPr>
              <a:t>RESPONSABILIDAD EN LA PROTECCIÓN DE LOS DERECHOS DE NIÑOS, NIÑAS Y ADOLESCENTES</a:t>
            </a:r>
          </a:p>
        </p:txBody>
      </p:sp>
      <p:sp>
        <p:nvSpPr>
          <p:cNvPr id="168" name="Shape 168"/>
          <p:cNvSpPr txBox="1">
            <a:spLocks noGrp="1"/>
          </p:cNvSpPr>
          <p:nvPr>
            <p:ph type="body" idx="1"/>
          </p:nvPr>
        </p:nvSpPr>
        <p:spPr>
          <a:xfrm>
            <a:off x="1140161" y="4591466"/>
            <a:ext cx="9612971" cy="1143324"/>
          </a:xfrm>
          <a:prstGeom prst="rect">
            <a:avLst/>
          </a:prstGeom>
          <a:noFill/>
          <a:ln>
            <a:noFill/>
          </a:ln>
        </p:spPr>
        <p:txBody>
          <a:bodyPr spcFirstLastPara="1" vert="horz" wrap="square" lIns="91425" tIns="45700" rIns="91425" bIns="45700" rtlCol="0" anchor="t" anchorCtr="0">
            <a:noAutofit/>
          </a:bodyPr>
          <a:lstStyle/>
          <a:p>
            <a:pPr marR="0" lvl="0">
              <a:lnSpc>
                <a:spcPct val="112000"/>
              </a:lnSpc>
              <a:spcBef>
                <a:spcPts val="0"/>
              </a:spcBef>
              <a:spcAft>
                <a:spcPts val="0"/>
              </a:spcAft>
              <a:buClr>
                <a:schemeClr val="lt2"/>
              </a:buClr>
              <a:buSzPts val="3600"/>
            </a:pPr>
            <a:r>
              <a:rPr lang="es-AR" sz="3200" b="1" cap="none" dirty="0">
                <a:latin typeface="Source Sans Pro"/>
                <a:ea typeface="Source Sans Pro"/>
                <a:cs typeface="Source Sans Pro"/>
                <a:sym typeface="Source Sans Pro"/>
              </a:rPr>
              <a:t>LEY 114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marR="0" lvl="0" indent="0" algn="l" rtl="0">
              <a:lnSpc>
                <a:spcPct val="89000"/>
              </a:lnSpc>
              <a:spcBef>
                <a:spcPts val="0"/>
              </a:spcBef>
              <a:spcAft>
                <a:spcPts val="0"/>
              </a:spcAft>
              <a:buClr>
                <a:schemeClr val="dk2"/>
              </a:buClr>
              <a:buSzPts val="4400"/>
              <a:buFont typeface="Source Sans Pro"/>
              <a:buNone/>
            </a:pPr>
            <a:r>
              <a:rPr lang="es-AR" sz="3600" dirty="0">
                <a:solidFill>
                  <a:srgbClr val="222222"/>
                </a:solidFill>
                <a:latin typeface="+mn-lt"/>
                <a:ea typeface="Times New Roman"/>
                <a:cs typeface="Times New Roman"/>
                <a:sym typeface="Times New Roman"/>
              </a:rPr>
              <a:t>Responsabilidad en la protección de los derechos de niños, niñas adolescentes</a:t>
            </a:r>
            <a:endParaRPr sz="3600" b="0" i="0" u="none" strike="noStrike" cap="none" dirty="0">
              <a:solidFill>
                <a:schemeClr val="dk2"/>
              </a:solidFill>
              <a:latin typeface="+mn-lt"/>
              <a:ea typeface="Source Sans Pro"/>
              <a:cs typeface="Source Sans Pro"/>
              <a:sym typeface="Source Sans Pro"/>
            </a:endParaRPr>
          </a:p>
        </p:txBody>
      </p:sp>
      <p:sp>
        <p:nvSpPr>
          <p:cNvPr id="174" name="Shape 174"/>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marL="384048" marR="0" lvl="0" indent="-257048" rtl="0">
              <a:lnSpc>
                <a:spcPct val="94000"/>
              </a:lnSpc>
              <a:spcBef>
                <a:spcPts val="0"/>
              </a:spcBef>
              <a:spcAft>
                <a:spcPts val="0"/>
              </a:spcAft>
              <a:buClr>
                <a:schemeClr val="dk1"/>
              </a:buClr>
              <a:buSzPts val="1100"/>
              <a:buFont typeface="Arial"/>
              <a:buNone/>
            </a:pPr>
            <a:r>
              <a:rPr lang="es-AR" sz="2400" dirty="0">
                <a:solidFill>
                  <a:schemeClr val="tx1"/>
                </a:solidFill>
              </a:rPr>
              <a:t>Artículo 6° -</a:t>
            </a:r>
            <a:r>
              <a:rPr lang="es-AR" sz="2400" dirty="0" err="1">
                <a:solidFill>
                  <a:schemeClr val="tx1"/>
                </a:solidFill>
              </a:rPr>
              <a:t>Efectivización</a:t>
            </a:r>
            <a:r>
              <a:rPr lang="es-AR" sz="2400" dirty="0">
                <a:solidFill>
                  <a:schemeClr val="tx1"/>
                </a:solidFill>
              </a:rPr>
              <a:t> de derechos- </a:t>
            </a:r>
          </a:p>
          <a:p>
            <a:pPr marL="384048" marR="0" lvl="0" indent="-257048" rtl="0">
              <a:lnSpc>
                <a:spcPct val="94000"/>
              </a:lnSpc>
              <a:spcBef>
                <a:spcPts val="0"/>
              </a:spcBef>
              <a:spcAft>
                <a:spcPts val="0"/>
              </a:spcAft>
              <a:buClr>
                <a:schemeClr val="dk1"/>
              </a:buClr>
              <a:buSzPts val="1100"/>
              <a:buFont typeface="Arial"/>
              <a:buNone/>
            </a:pPr>
            <a:endParaRPr sz="2400" dirty="0">
              <a:solidFill>
                <a:schemeClr val="tx1"/>
              </a:solidFill>
            </a:endParaRPr>
          </a:p>
          <a:p>
            <a:pPr marL="90488" marR="0" lvl="0" indent="-4763" rtl="0">
              <a:lnSpc>
                <a:spcPct val="94000"/>
              </a:lnSpc>
              <a:spcBef>
                <a:spcPts val="0"/>
              </a:spcBef>
              <a:spcAft>
                <a:spcPts val="0"/>
              </a:spcAft>
              <a:buClr>
                <a:schemeClr val="dk1"/>
              </a:buClr>
              <a:buSzPts val="1100"/>
              <a:buFont typeface="Arial"/>
              <a:buNone/>
            </a:pPr>
            <a:r>
              <a:rPr lang="es-AR" sz="2400" dirty="0">
                <a:solidFill>
                  <a:schemeClr val="tx1"/>
                </a:solidFill>
              </a:rPr>
              <a:t>La familia, la sociedad y el Gobierno de la Ciudad tienen el deber de asegurar a niñas, niños y adolescentes, con absoluta prioridad, la </a:t>
            </a:r>
            <a:r>
              <a:rPr lang="es-AR" sz="2400" dirty="0" err="1">
                <a:solidFill>
                  <a:schemeClr val="tx1"/>
                </a:solidFill>
              </a:rPr>
              <a:t>efectivización</a:t>
            </a:r>
            <a:r>
              <a:rPr lang="es-AR" sz="2400" dirty="0">
                <a:solidFill>
                  <a:schemeClr val="tx1"/>
                </a:solidFill>
              </a:rPr>
              <a:t> de los derechos a la vida, a la libertad, a la identidad, a la salud, a la alimentación, a la educación, a la vivienda, a la cultura, al deporte, a la recreación, a la formación integral, al respeto, a la convivencia familiar y comunitaria, y en general, a procurar su desarrollo integral.</a:t>
            </a:r>
            <a:endParaRPr sz="2400" dirty="0">
              <a:solidFill>
                <a:schemeClr val="tx1"/>
              </a:solidFill>
            </a:endParaRPr>
          </a:p>
          <a:p>
            <a:pPr marL="384048" marR="0" lvl="0" indent="-257048" rtl="0">
              <a:lnSpc>
                <a:spcPct val="94000"/>
              </a:lnSpc>
              <a:spcBef>
                <a:spcPts val="0"/>
              </a:spcBef>
              <a:spcAft>
                <a:spcPts val="0"/>
              </a:spcAft>
              <a:buClr>
                <a:schemeClr val="dk2"/>
              </a:buClr>
              <a:buSzPts val="2000"/>
              <a:buFont typeface="Source Sans Pro"/>
              <a:buNone/>
            </a:pPr>
            <a:endParaRPr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B6C32FB1-E84B-492A-9787-E9B2E7441257}"/>
              </a:ext>
            </a:extLst>
          </p:cNvPr>
          <p:cNvSpPr>
            <a:spLocks noGrp="1"/>
          </p:cNvSpPr>
          <p:nvPr>
            <p:ph type="ctrTitle"/>
          </p:nvPr>
        </p:nvSpPr>
        <p:spPr>
          <a:xfrm>
            <a:off x="548640" y="801277"/>
            <a:ext cx="11094720" cy="5176735"/>
          </a:xfrm>
          <a:solidFill>
            <a:schemeClr val="accent3">
              <a:lumMod val="40000"/>
              <a:lumOff val="60000"/>
            </a:schemeClr>
          </a:solidFill>
          <a:ln w="9525">
            <a:noFill/>
          </a:ln>
        </p:spPr>
        <p:style>
          <a:lnRef idx="2">
            <a:schemeClr val="accent5"/>
          </a:lnRef>
          <a:fillRef idx="1">
            <a:schemeClr val="lt1"/>
          </a:fillRef>
          <a:effectRef idx="0">
            <a:schemeClr val="accent5"/>
          </a:effectRef>
          <a:fontRef idx="minor">
            <a:schemeClr val="dk1"/>
          </a:fontRef>
        </p:style>
        <p:txBody>
          <a:bodyPr>
            <a:noAutofit/>
          </a:bodyPr>
          <a:lstStyle/>
          <a:p>
            <a:pPr algn="ctr">
              <a:lnSpc>
                <a:spcPct val="100000"/>
              </a:lnSpc>
              <a:spcBef>
                <a:spcPts val="1200"/>
              </a:spcBef>
              <a:spcAft>
                <a:spcPts val="1200"/>
              </a:spcAft>
              <a:defRPr/>
            </a:pPr>
            <a:r>
              <a:rPr lang="es-AR" sz="3400" dirty="0"/>
              <a:t>Marco legal en la prevención y erradicación </a:t>
            </a:r>
            <a:br>
              <a:rPr lang="es-AR" sz="3400" dirty="0"/>
            </a:br>
            <a:r>
              <a:rPr lang="es-AR" sz="3400" dirty="0"/>
              <a:t>de la violencia de género</a:t>
            </a:r>
            <a:br>
              <a:rPr lang="es-AR" sz="3400" dirty="0"/>
            </a:br>
            <a:r>
              <a:rPr lang="es-AR" sz="3400" dirty="0"/>
              <a:t>y </a:t>
            </a:r>
            <a:br>
              <a:rPr lang="es-AR" sz="3400" dirty="0"/>
            </a:br>
            <a:r>
              <a:rPr lang="es-AR" sz="3400" dirty="0"/>
              <a:t>Protocolo de acción institucional en escuelas secundarias y establecimientos terciarios para la prevención e intervención ante situaciones de violencia de género y discriminación basada en la orientación sexual </a:t>
            </a:r>
            <a:br>
              <a:rPr lang="es-AR" sz="3400" dirty="0"/>
            </a:br>
            <a:r>
              <a:rPr lang="es-AR" sz="3400" dirty="0"/>
              <a:t>e identidad de género o su expresión</a:t>
            </a:r>
            <a:br>
              <a:rPr lang="es-AR" sz="3400" dirty="0"/>
            </a:br>
            <a:endParaRPr lang="es-AR" sz="3400" dirty="0"/>
          </a:p>
        </p:txBody>
      </p:sp>
    </p:spTree>
    <p:extLst>
      <p:ext uri="{BB962C8B-B14F-4D97-AF65-F5344CB8AC3E}">
        <p14:creationId xmlns:p14="http://schemas.microsoft.com/office/powerpoint/2010/main" val="1415594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118593" y="2344615"/>
            <a:ext cx="9612971" cy="1809482"/>
          </a:xfrm>
          <a:prstGeom prst="rect">
            <a:avLst/>
          </a:prstGeom>
          <a:noFill/>
          <a:ln>
            <a:noFill/>
          </a:ln>
        </p:spPr>
        <p:txBody>
          <a:bodyPr spcFirstLastPara="1" vert="horz" wrap="square" lIns="91425" tIns="45700" rIns="91425" bIns="45700" rtlCol="0" anchor="b" anchorCtr="0">
            <a:noAutofit/>
          </a:bodyPr>
          <a:lstStyle/>
          <a:p>
            <a:pPr>
              <a:lnSpc>
                <a:spcPct val="89000"/>
              </a:lnSpc>
              <a:spcBef>
                <a:spcPts val="0"/>
              </a:spcBef>
              <a:buClr>
                <a:schemeClr val="lt2"/>
              </a:buClr>
              <a:buSzPts val="7200"/>
            </a:pPr>
            <a:r>
              <a:rPr lang="es-AR" sz="4800" dirty="0">
                <a:solidFill>
                  <a:schemeClr val="tx2"/>
                </a:solidFill>
                <a:latin typeface="Source Sans Pro"/>
                <a:ea typeface="Source Sans Pro"/>
                <a:cs typeface="Source Sans Pro"/>
                <a:sym typeface="Source Sans Pro"/>
              </a:rPr>
              <a:t>EDUCACIÓN SEXUAL </a:t>
            </a:r>
            <a:br>
              <a:rPr lang="es-AR" sz="4800" dirty="0">
                <a:solidFill>
                  <a:schemeClr val="tx2"/>
                </a:solidFill>
                <a:latin typeface="Source Sans Pro"/>
                <a:ea typeface="Source Sans Pro"/>
                <a:cs typeface="Source Sans Pro"/>
                <a:sym typeface="Source Sans Pro"/>
              </a:rPr>
            </a:br>
            <a:r>
              <a:rPr lang="es-AR" sz="4800" dirty="0">
                <a:solidFill>
                  <a:schemeClr val="tx2"/>
                </a:solidFill>
                <a:latin typeface="Source Sans Pro"/>
                <a:ea typeface="Source Sans Pro"/>
                <a:cs typeface="Source Sans Pro"/>
                <a:sym typeface="Source Sans Pro"/>
              </a:rPr>
              <a:t>EN EL ÁMBITO DE CABA</a:t>
            </a:r>
          </a:p>
        </p:txBody>
      </p:sp>
      <p:sp>
        <p:nvSpPr>
          <p:cNvPr id="139" name="Shape 139"/>
          <p:cNvSpPr txBox="1">
            <a:spLocks noGrp="1"/>
          </p:cNvSpPr>
          <p:nvPr>
            <p:ph type="body" idx="1"/>
          </p:nvPr>
        </p:nvSpPr>
        <p:spPr>
          <a:xfrm>
            <a:off x="1118593" y="4509405"/>
            <a:ext cx="3760083" cy="1143324"/>
          </a:xfrm>
          <a:prstGeom prst="rect">
            <a:avLst/>
          </a:prstGeom>
          <a:noFill/>
          <a:ln>
            <a:noFill/>
          </a:ln>
        </p:spPr>
        <p:txBody>
          <a:bodyPr spcFirstLastPara="1" vert="horz" wrap="square" lIns="91425" tIns="45700" rIns="91425" bIns="45700" rtlCol="0" anchor="t" anchorCtr="0">
            <a:noAutofit/>
          </a:bodyPr>
          <a:lstStyle/>
          <a:p>
            <a:pPr>
              <a:lnSpc>
                <a:spcPct val="112000"/>
              </a:lnSpc>
              <a:spcBef>
                <a:spcPts val="0"/>
              </a:spcBef>
              <a:spcAft>
                <a:spcPts val="0"/>
              </a:spcAft>
              <a:buClr>
                <a:schemeClr val="lt2"/>
              </a:buClr>
              <a:buSzPts val="3600"/>
            </a:pPr>
            <a:r>
              <a:rPr lang="es-AR" sz="3200" b="1" cap="none" dirty="0">
                <a:latin typeface="Source Sans Pro"/>
                <a:ea typeface="Source Sans Pro"/>
                <a:cs typeface="Source Sans Pro"/>
                <a:sym typeface="Source Sans Pro"/>
              </a:rPr>
              <a:t>LEY N°2.110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hape 144"/>
          <p:cNvSpPr txBox="1">
            <a:spLocks/>
          </p:cNvSpPr>
          <p:nvPr/>
        </p:nvSpPr>
        <p:spPr>
          <a:xfrm>
            <a:off x="1371600" y="2972350"/>
            <a:ext cx="9601200" cy="3420600"/>
          </a:xfrm>
          <a:prstGeom prst="rect">
            <a:avLst/>
          </a:prstGeom>
          <a:noFill/>
          <a:ln>
            <a:noFill/>
          </a:ln>
        </p:spPr>
        <p:txBody>
          <a:bodyPr spcFirstLastPara="1" wrap="square" lIns="91425" tIns="45700" rIns="91425" bIns="45700" anchor="t" anchorCtr="0">
            <a:noAutofit/>
          </a:bodyPr>
          <a:lstStyle/>
          <a:p>
            <a:pPr marL="384048" marR="0" lvl="0" indent="-257048" algn="l" defTabSz="914400" rtl="0" eaLnBrk="1" fontAlgn="auto" latinLnBrk="0" hangingPunct="1">
              <a:lnSpc>
                <a:spcPct val="94000"/>
              </a:lnSpc>
              <a:spcBef>
                <a:spcPts val="0"/>
              </a:spcBef>
              <a:spcAft>
                <a:spcPts val="0"/>
              </a:spcAft>
              <a:buClr>
                <a:schemeClr val="dk1"/>
              </a:buClr>
              <a:buSzPts val="1100"/>
              <a:buFont typeface="Arial"/>
              <a:buNone/>
              <a:tabLst/>
              <a:defRPr/>
            </a:pPr>
            <a:endParaRPr kumimoji="0" lang="es-AR" sz="2400" b="0" i="0" u="none" strike="noStrike" kern="1200" cap="none" spc="0" normalizeH="0" baseline="0" noProof="0" dirty="0">
              <a:ln>
                <a:noFill/>
              </a:ln>
              <a:solidFill>
                <a:schemeClr val="tx1">
                  <a:lumMod val="75000"/>
                  <a:lumOff val="25000"/>
                </a:schemeClr>
              </a:solidFill>
              <a:effectLst/>
              <a:uLnTx/>
              <a:uFillTx/>
              <a:ea typeface="+mn-ea"/>
              <a:cs typeface="+mn-cs"/>
            </a:endParaRPr>
          </a:p>
          <a:p>
            <a:pPr marL="0" marR="0" lvl="0" indent="0" algn="l" defTabSz="914400" rtl="0" eaLnBrk="1" fontAlgn="auto" latinLnBrk="0" hangingPunct="1">
              <a:lnSpc>
                <a:spcPct val="94000"/>
              </a:lnSpc>
              <a:spcBef>
                <a:spcPts val="0"/>
              </a:spcBef>
              <a:spcAft>
                <a:spcPts val="0"/>
              </a:spcAft>
              <a:buClr>
                <a:schemeClr val="dk1"/>
              </a:buClr>
              <a:buSzPts val="1100"/>
              <a:buFont typeface="Arial"/>
              <a:buNone/>
              <a:tabLst/>
              <a:defRPr/>
            </a:pPr>
            <a:r>
              <a:rPr kumimoji="0" lang="es-AR" sz="2400" b="0" i="0" u="none" strike="noStrike" kern="1200" cap="none" spc="0" normalizeH="0" baseline="0" noProof="0" dirty="0">
                <a:ln>
                  <a:noFill/>
                </a:ln>
                <a:solidFill>
                  <a:schemeClr val="tx1">
                    <a:lumMod val="75000"/>
                    <a:lumOff val="25000"/>
                  </a:schemeClr>
                </a:solidFill>
                <a:effectLst/>
                <a:uLnTx/>
                <a:uFillTx/>
                <a:ea typeface="+mn-ea"/>
                <a:cs typeface="+mn-cs"/>
              </a:rPr>
              <a:t>“La </a:t>
            </a:r>
            <a:r>
              <a:rPr kumimoji="0" lang="es-AR" sz="2400" b="1" i="0" u="none" strike="noStrike" kern="1200" cap="none" spc="0" normalizeH="0" baseline="0" noProof="0" dirty="0">
                <a:ln>
                  <a:noFill/>
                </a:ln>
                <a:solidFill>
                  <a:schemeClr val="tx1">
                    <a:lumMod val="75000"/>
                    <a:lumOff val="25000"/>
                  </a:schemeClr>
                </a:solidFill>
                <a:effectLst/>
                <a:uLnTx/>
                <a:uFillTx/>
                <a:ea typeface="+mn-ea"/>
                <a:cs typeface="+mn-cs"/>
              </a:rPr>
              <a:t>Educación Sexual Integral</a:t>
            </a:r>
            <a:r>
              <a:rPr kumimoji="0" lang="es-AR" sz="2400" b="0" i="0" u="none" strike="noStrike" kern="1200" cap="none" spc="0" normalizeH="0" baseline="0" noProof="0" dirty="0">
                <a:ln>
                  <a:noFill/>
                </a:ln>
                <a:solidFill>
                  <a:schemeClr val="tx1">
                    <a:lumMod val="75000"/>
                    <a:lumOff val="25000"/>
                  </a:schemeClr>
                </a:solidFill>
                <a:effectLst/>
                <a:uLnTx/>
                <a:uFillTx/>
                <a:ea typeface="+mn-ea"/>
                <a:cs typeface="+mn-cs"/>
              </a:rPr>
              <a:t> comprende el </a:t>
            </a:r>
            <a:r>
              <a:rPr kumimoji="0" lang="es-AR" sz="2400" i="0" u="none" strike="noStrike" kern="1200" cap="none" spc="0" normalizeH="0" baseline="0" noProof="0" dirty="0">
                <a:ln>
                  <a:noFill/>
                </a:ln>
                <a:solidFill>
                  <a:schemeClr val="tx1">
                    <a:lumMod val="75000"/>
                    <a:lumOff val="25000"/>
                  </a:schemeClr>
                </a:solidFill>
                <a:effectLst/>
                <a:uLnTx/>
                <a:uFillTx/>
                <a:ea typeface="+mn-ea"/>
                <a:cs typeface="+mn-cs"/>
              </a:rPr>
              <a:t>conjunto de actividades</a:t>
            </a:r>
          </a:p>
          <a:p>
            <a:pPr marL="0" marR="0" lvl="0" indent="0" algn="l" defTabSz="914400" rtl="0" eaLnBrk="1" fontAlgn="auto" latinLnBrk="0" hangingPunct="1">
              <a:lnSpc>
                <a:spcPct val="94000"/>
              </a:lnSpc>
              <a:spcBef>
                <a:spcPts val="0"/>
              </a:spcBef>
              <a:spcAft>
                <a:spcPts val="0"/>
              </a:spcAft>
              <a:buClr>
                <a:schemeClr val="dk1"/>
              </a:buClr>
              <a:buSzPts val="1100"/>
              <a:buFont typeface="Arial"/>
              <a:buNone/>
              <a:tabLst/>
              <a:defRPr/>
            </a:pPr>
            <a:r>
              <a:rPr kumimoji="0" lang="es-AR" sz="2400" i="0" u="none" strike="noStrike" kern="1200" cap="none" spc="0" normalizeH="0" baseline="0" noProof="0" dirty="0">
                <a:ln>
                  <a:noFill/>
                </a:ln>
                <a:solidFill>
                  <a:schemeClr val="tx1">
                    <a:lumMod val="75000"/>
                    <a:lumOff val="25000"/>
                  </a:schemeClr>
                </a:solidFill>
                <a:effectLst/>
                <a:uLnTx/>
                <a:uFillTx/>
                <a:ea typeface="+mn-ea"/>
                <a:cs typeface="+mn-cs"/>
              </a:rPr>
              <a:t>pedagógicas destinadas a favorecer la salud sexual, entendida como la </a:t>
            </a:r>
          </a:p>
          <a:p>
            <a:pPr marL="0" marR="0" lvl="0" indent="0" algn="l" defTabSz="914400" rtl="0" eaLnBrk="1" fontAlgn="auto" latinLnBrk="0" hangingPunct="1">
              <a:lnSpc>
                <a:spcPct val="94000"/>
              </a:lnSpc>
              <a:spcBef>
                <a:spcPts val="0"/>
              </a:spcBef>
              <a:spcAft>
                <a:spcPts val="0"/>
              </a:spcAft>
              <a:buClr>
                <a:schemeClr val="dk1"/>
              </a:buClr>
              <a:buSzPts val="1100"/>
              <a:buFont typeface="Arial"/>
              <a:buNone/>
              <a:tabLst/>
              <a:defRPr/>
            </a:pPr>
            <a:r>
              <a:rPr kumimoji="0" lang="es-AR" sz="2400" i="0" u="none" strike="noStrike" kern="1200" cap="none" spc="0" normalizeH="0" baseline="0" noProof="0" dirty="0">
                <a:ln>
                  <a:noFill/>
                </a:ln>
                <a:solidFill>
                  <a:schemeClr val="tx1">
                    <a:lumMod val="75000"/>
                    <a:lumOff val="25000"/>
                  </a:schemeClr>
                </a:solidFill>
                <a:effectLst/>
                <a:uLnTx/>
                <a:uFillTx/>
                <a:ea typeface="+mn-ea"/>
                <a:cs typeface="+mn-cs"/>
              </a:rPr>
              <a:t>integración de los aspectos físicos, emocionales, intelectuales y sociales relativos a la sexualidad, para promover el bienestar </a:t>
            </a:r>
            <a:r>
              <a:rPr kumimoji="0" lang="es-AR" sz="2400" b="0" i="0" u="none" strike="noStrike" kern="1200" cap="none" spc="0" normalizeH="0" baseline="0" noProof="0" dirty="0">
                <a:ln>
                  <a:noFill/>
                </a:ln>
                <a:solidFill>
                  <a:schemeClr val="tx1">
                    <a:lumMod val="75000"/>
                    <a:lumOff val="25000"/>
                  </a:schemeClr>
                </a:solidFill>
                <a:effectLst/>
                <a:uLnTx/>
                <a:uFillTx/>
                <a:ea typeface="+mn-ea"/>
                <a:cs typeface="+mn-cs"/>
              </a:rPr>
              <a:t>personal y social mediante la comunicación y el amor” (art. 3).</a:t>
            </a:r>
          </a:p>
          <a:p>
            <a:pPr marL="384048" marR="0" lvl="0" indent="-257048" algn="l" defTabSz="914400" rtl="0" eaLnBrk="1" fontAlgn="auto" latinLnBrk="0" hangingPunct="1">
              <a:lnSpc>
                <a:spcPct val="94000"/>
              </a:lnSpc>
              <a:spcBef>
                <a:spcPts val="0"/>
              </a:spcBef>
              <a:spcAft>
                <a:spcPts val="0"/>
              </a:spcAft>
              <a:buClr>
                <a:schemeClr val="dk2"/>
              </a:buClr>
              <a:buSzPts val="2000"/>
              <a:buFont typeface="Source Sans Pro"/>
              <a:buNone/>
              <a:tabLst/>
              <a:defRPr/>
            </a:pPr>
            <a:endParaRPr kumimoji="0" lang="es-AR" sz="2000" b="0" i="0" u="none" strike="noStrike" kern="1200" cap="none" spc="0" normalizeH="0" baseline="0" noProof="0" dirty="0">
              <a:ln>
                <a:noFill/>
              </a:ln>
              <a:solidFill>
                <a:schemeClr val="tx1">
                  <a:lumMod val="75000"/>
                  <a:lumOff val="25000"/>
                </a:schemeClr>
              </a:solidFill>
              <a:effectLst/>
              <a:uLnTx/>
              <a:uFillTx/>
              <a:ea typeface="+mn-ea"/>
              <a:cs typeface="+mn-cs"/>
            </a:endParaRPr>
          </a:p>
        </p:txBody>
      </p:sp>
      <p:sp>
        <p:nvSpPr>
          <p:cNvPr id="3" name="Shape 145"/>
          <p:cNvSpPr txBox="1">
            <a:spLocks/>
          </p:cNvSpPr>
          <p:nvPr/>
        </p:nvSpPr>
        <p:spPr>
          <a:xfrm>
            <a:off x="1395047" y="942762"/>
            <a:ext cx="9601200" cy="1765269"/>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89000"/>
              </a:lnSpc>
              <a:spcBef>
                <a:spcPts val="0"/>
              </a:spcBef>
              <a:spcAft>
                <a:spcPts val="0"/>
              </a:spcAft>
              <a:buClr>
                <a:schemeClr val="dk1"/>
              </a:buClr>
              <a:buSzPts val="1100"/>
              <a:buFont typeface="Arial"/>
              <a:buNone/>
              <a:tabLst/>
              <a:defRPr/>
            </a:pPr>
            <a:r>
              <a:rPr kumimoji="0" lang="es-AR" sz="2400" b="0" i="0" u="none" strike="noStrike" kern="1200" cap="none" spc="-50" normalizeH="0" baseline="0" noProof="0" dirty="0">
                <a:ln>
                  <a:noFill/>
                </a:ln>
                <a:solidFill>
                  <a:schemeClr val="tx1">
                    <a:lumMod val="75000"/>
                    <a:lumOff val="25000"/>
                  </a:schemeClr>
                </a:solidFill>
                <a:effectLst/>
                <a:uLnTx/>
                <a:uFillTx/>
                <a:ea typeface="+mj-ea"/>
                <a:cs typeface="+mj-cs"/>
              </a:rPr>
              <a:t>“La Ciudad Autónoma de Buenos Aires </a:t>
            </a:r>
            <a:r>
              <a:rPr kumimoji="0" lang="es-AR" sz="2400" i="0" u="none" strike="noStrike" kern="1200" cap="none" spc="-50" normalizeH="0" baseline="0" noProof="0" dirty="0">
                <a:ln>
                  <a:noFill/>
                </a:ln>
                <a:solidFill>
                  <a:schemeClr val="tx1">
                    <a:lumMod val="75000"/>
                    <a:lumOff val="25000"/>
                  </a:schemeClr>
                </a:solidFill>
                <a:effectLst/>
                <a:uLnTx/>
                <a:uFillTx/>
                <a:ea typeface="+mj-ea"/>
                <a:cs typeface="+mj-cs"/>
              </a:rPr>
              <a:t>garantiza</a:t>
            </a:r>
            <a:r>
              <a:rPr kumimoji="0" lang="es-AR" sz="2400" b="1" i="0" u="none" strike="noStrike" kern="1200" cap="none" spc="-50" normalizeH="0" baseline="0" noProof="0" dirty="0">
                <a:ln>
                  <a:noFill/>
                </a:ln>
                <a:solidFill>
                  <a:schemeClr val="tx1">
                    <a:lumMod val="75000"/>
                    <a:lumOff val="25000"/>
                  </a:schemeClr>
                </a:solidFill>
                <a:effectLst/>
                <a:uLnTx/>
                <a:uFillTx/>
                <a:ea typeface="+mj-ea"/>
                <a:cs typeface="+mj-cs"/>
              </a:rPr>
              <a:t> </a:t>
            </a:r>
            <a:r>
              <a:rPr kumimoji="0" lang="es-AR" sz="2400" b="0" i="0" u="none" strike="noStrike" kern="1200" cap="none" spc="-50" normalizeH="0" baseline="0" noProof="0" dirty="0">
                <a:ln>
                  <a:noFill/>
                </a:ln>
                <a:solidFill>
                  <a:schemeClr val="tx1">
                    <a:lumMod val="75000"/>
                    <a:lumOff val="25000"/>
                  </a:schemeClr>
                </a:solidFill>
                <a:effectLst/>
                <a:uLnTx/>
                <a:uFillTx/>
                <a:ea typeface="+mj-ea"/>
                <a:cs typeface="+mj-cs"/>
              </a:rPr>
              <a:t>el </a:t>
            </a:r>
            <a:r>
              <a:rPr kumimoji="0" lang="es-AR" sz="2400" b="1" i="0" u="none" strike="noStrike" kern="1200" cap="none" spc="-50" normalizeH="0" baseline="0" noProof="0" dirty="0">
                <a:ln>
                  <a:noFill/>
                </a:ln>
                <a:solidFill>
                  <a:schemeClr val="tx1">
                    <a:lumMod val="75000"/>
                    <a:lumOff val="25000"/>
                  </a:schemeClr>
                </a:solidFill>
                <a:effectLst/>
                <a:uLnTx/>
                <a:uFillTx/>
                <a:ea typeface="+mj-ea"/>
                <a:cs typeface="+mj-cs"/>
              </a:rPr>
              <a:t>derecho a la información para el ejercicio de una sexualidad integral responsable y con formación en valores</a:t>
            </a:r>
            <a:r>
              <a:rPr kumimoji="0" lang="es-AR" sz="2400" b="0" i="0" u="none" strike="noStrike" kern="1200" cap="none" spc="-50" normalizeH="0" baseline="0" noProof="0" dirty="0">
                <a:ln>
                  <a:noFill/>
                </a:ln>
                <a:solidFill>
                  <a:schemeClr val="tx1">
                    <a:lumMod val="75000"/>
                    <a:lumOff val="25000"/>
                  </a:schemeClr>
                </a:solidFill>
                <a:effectLst/>
                <a:uLnTx/>
                <a:uFillTx/>
                <a:ea typeface="+mj-ea"/>
                <a:cs typeface="+mj-cs"/>
              </a:rPr>
              <a:t>. El Ministerio de Educación elabora los contenidos curriculares obligatorios mínimos, graduales y transversales, teniendo en cuenta las distintas etapas de desarrollo de los/as alumnos/as” (art. 2).</a:t>
            </a:r>
          </a:p>
          <a:p>
            <a:pPr marL="0" marR="0" lvl="0" indent="0" defTabSz="914400" rtl="0" eaLnBrk="1" fontAlgn="auto" latinLnBrk="0" hangingPunct="1">
              <a:lnSpc>
                <a:spcPct val="89000"/>
              </a:lnSpc>
              <a:spcBef>
                <a:spcPts val="0"/>
              </a:spcBef>
              <a:spcAft>
                <a:spcPts val="0"/>
              </a:spcAft>
              <a:buClr>
                <a:schemeClr val="dk2"/>
              </a:buClr>
              <a:buSzPts val="4400"/>
              <a:buFont typeface="Source Sans Pro"/>
              <a:buNone/>
              <a:tabLst/>
              <a:defRPr/>
            </a:pPr>
            <a:endParaRPr kumimoji="0" lang="es-AR" sz="4800" b="0" i="0" u="none" strike="noStrike" kern="1200" cap="none" spc="-50" normalizeH="0" baseline="0" noProof="0" dirty="0">
              <a:ln>
                <a:noFill/>
              </a:ln>
              <a:solidFill>
                <a:schemeClr val="tx1">
                  <a:lumMod val="75000"/>
                  <a:lumOff val="25000"/>
                </a:schemeClr>
              </a:solidFill>
              <a:effectLst/>
              <a:uLnTx/>
              <a:uFillTx/>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140161" y="1301360"/>
            <a:ext cx="9612971" cy="2852737"/>
          </a:xfrm>
          <a:prstGeom prst="rect">
            <a:avLst/>
          </a:prstGeom>
          <a:noFill/>
          <a:ln>
            <a:noFill/>
          </a:ln>
        </p:spPr>
        <p:txBody>
          <a:bodyPr spcFirstLastPara="1" vert="horz" wrap="square" lIns="91425" tIns="45700" rIns="91425" bIns="45700" rtlCol="0" anchor="b" anchorCtr="0">
            <a:noAutofit/>
          </a:bodyPr>
          <a:lstStyle/>
          <a:p>
            <a:pPr>
              <a:lnSpc>
                <a:spcPct val="89000"/>
              </a:lnSpc>
              <a:spcBef>
                <a:spcPts val="0"/>
              </a:spcBef>
              <a:buClr>
                <a:schemeClr val="lt2"/>
              </a:buClr>
              <a:buSzPts val="7200"/>
            </a:pPr>
            <a:r>
              <a:rPr lang="es-AR" sz="4800" dirty="0">
                <a:solidFill>
                  <a:schemeClr val="tx2"/>
                </a:solidFill>
                <a:latin typeface="Source Sans Pro"/>
                <a:ea typeface="Source Sans Pro"/>
                <a:cs typeface="Source Sans Pro"/>
                <a:sym typeface="Source Sans Pro"/>
              </a:rPr>
              <a:t>PLAN NACIONAL DE ACCIÓN PARA LA PREVENCIÓN, ASISTENCIA Y ERRADICACIÓN DE LA VIOLENCIA CONTRA LAS MUJERES</a:t>
            </a:r>
          </a:p>
        </p:txBody>
      </p:sp>
      <p:sp>
        <p:nvSpPr>
          <p:cNvPr id="180" name="Shape 180"/>
          <p:cNvSpPr txBox="1">
            <a:spLocks noGrp="1"/>
          </p:cNvSpPr>
          <p:nvPr>
            <p:ph type="body" idx="1"/>
          </p:nvPr>
        </p:nvSpPr>
        <p:spPr>
          <a:xfrm>
            <a:off x="1140161" y="4415619"/>
            <a:ext cx="9612971" cy="1143324"/>
          </a:xfrm>
          <a:prstGeom prst="rect">
            <a:avLst/>
          </a:prstGeom>
          <a:noFill/>
          <a:ln>
            <a:noFill/>
          </a:ln>
        </p:spPr>
        <p:txBody>
          <a:bodyPr spcFirstLastPara="1" vert="horz" wrap="square" lIns="91425" tIns="45700" rIns="91425" bIns="45700" rtlCol="0" anchor="t" anchorCtr="0">
            <a:noAutofit/>
          </a:bodyPr>
          <a:lstStyle/>
          <a:p>
            <a:pPr>
              <a:lnSpc>
                <a:spcPct val="112000"/>
              </a:lnSpc>
              <a:spcBef>
                <a:spcPts val="0"/>
              </a:spcBef>
              <a:spcAft>
                <a:spcPts val="0"/>
              </a:spcAft>
              <a:buClr>
                <a:schemeClr val="lt2"/>
              </a:buClr>
              <a:buSzPts val="3600"/>
            </a:pPr>
            <a:r>
              <a:rPr lang="es-AR" sz="3200" b="1" cap="none">
                <a:latin typeface="Source Sans Pro"/>
                <a:ea typeface="Source Sans Pro"/>
                <a:cs typeface="Source Sans Pro"/>
                <a:sym typeface="Source Sans Pro"/>
              </a:rPr>
              <a:t>(2017-2019)</a:t>
            </a:r>
            <a:br>
              <a:rPr lang="es-AR" sz="3200" b="1" cap="none">
                <a:latin typeface="Source Sans Pro"/>
                <a:ea typeface="Source Sans Pro"/>
                <a:cs typeface="Source Sans Pro"/>
                <a:sym typeface="Source Sans Pro"/>
              </a:rPr>
            </a:br>
            <a:endParaRPr lang="es-AR" sz="3200" b="1" cap="none">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hape 185"/>
          <p:cNvSpPr txBox="1">
            <a:spLocks/>
          </p:cNvSpPr>
          <p:nvPr/>
        </p:nvSpPr>
        <p:spPr>
          <a:xfrm>
            <a:off x="920496" y="515112"/>
            <a:ext cx="9601200" cy="74959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9000"/>
              </a:lnSpc>
              <a:spcBef>
                <a:spcPts val="0"/>
              </a:spcBef>
              <a:spcAft>
                <a:spcPts val="0"/>
              </a:spcAft>
              <a:buClr>
                <a:schemeClr val="dk2"/>
              </a:buClr>
              <a:buSzPts val="4400"/>
              <a:buFont typeface="Source Sans Pro"/>
              <a:buNone/>
              <a:tabLst/>
              <a:defRPr/>
            </a:pPr>
            <a:r>
              <a:rPr kumimoji="0" lang="es-AR" sz="4400" b="0" i="0" u="none" strike="noStrike" kern="1200" cap="none" spc="-50" normalizeH="0" baseline="0" noProof="0" dirty="0">
                <a:ln>
                  <a:noFill/>
                </a:ln>
                <a:solidFill>
                  <a:schemeClr val="dk2"/>
                </a:solidFill>
                <a:effectLst/>
                <a:uLnTx/>
                <a:uFillTx/>
                <a:latin typeface="+mn-lt"/>
                <a:ea typeface="Source Sans Pro"/>
                <a:cs typeface="Source Sans Pro"/>
                <a:sym typeface="Source Sans Pro"/>
              </a:rPr>
              <a:t>Pilares</a:t>
            </a:r>
            <a:endParaRPr kumimoji="0" lang="es-AR" sz="4800" b="0" i="0" u="none" strike="noStrike" kern="1200" cap="none" spc="-50" normalizeH="0" baseline="0" noProof="0" dirty="0">
              <a:ln>
                <a:noFill/>
              </a:ln>
              <a:solidFill>
                <a:schemeClr val="tx1">
                  <a:lumMod val="75000"/>
                  <a:lumOff val="25000"/>
                </a:schemeClr>
              </a:solidFill>
              <a:effectLst/>
              <a:uLnTx/>
              <a:uFillTx/>
              <a:latin typeface="+mn-lt"/>
              <a:ea typeface="+mj-ea"/>
              <a:cs typeface="+mj-cs"/>
            </a:endParaRPr>
          </a:p>
        </p:txBody>
      </p:sp>
      <p:sp>
        <p:nvSpPr>
          <p:cNvPr id="3" name="Shape 186"/>
          <p:cNvSpPr txBox="1">
            <a:spLocks/>
          </p:cNvSpPr>
          <p:nvPr/>
        </p:nvSpPr>
        <p:spPr>
          <a:xfrm>
            <a:off x="975360" y="1300007"/>
            <a:ext cx="10192512" cy="4613113"/>
          </a:xfrm>
          <a:prstGeom prst="rect">
            <a:avLst/>
          </a:prstGeom>
          <a:noFill/>
          <a:ln>
            <a:noFill/>
          </a:ln>
        </p:spPr>
        <p:txBody>
          <a:bodyPr spcFirstLastPara="1" wrap="square" lIns="91425" tIns="45700" rIns="91425" bIns="45700" anchor="t" anchorCtr="0">
            <a:noAutofit/>
          </a:bodyPr>
          <a:lstStyle/>
          <a:p>
            <a:pPr marL="384048" marR="0" lvl="0" indent="-384048" algn="l" defTabSz="914400" rtl="0" eaLnBrk="1" fontAlgn="auto" latinLnBrk="0" hangingPunct="1">
              <a:lnSpc>
                <a:spcPct val="94000"/>
              </a:lnSpc>
              <a:spcBef>
                <a:spcPts val="0"/>
              </a:spcBef>
              <a:spcAft>
                <a:spcPts val="0"/>
              </a:spcAft>
              <a:buClr>
                <a:schemeClr val="dk2"/>
              </a:buClr>
              <a:buSzPts val="2000"/>
              <a:buFont typeface="Source Sans Pro"/>
              <a:buChar char="■"/>
              <a:tabLst/>
              <a:defRPr/>
            </a:pPr>
            <a:r>
              <a:rPr kumimoji="0" lang="es-AR" sz="2400" b="0" i="0" u="none" strike="noStrike" kern="1200" cap="none" spc="0" normalizeH="0" baseline="0" noProof="0" dirty="0">
                <a:ln>
                  <a:noFill/>
                </a:ln>
                <a:solidFill>
                  <a:schemeClr val="dk2"/>
                </a:solidFill>
                <a:effectLst/>
                <a:uLnTx/>
                <a:uFillTx/>
                <a:latin typeface="+mn-lt"/>
                <a:ea typeface="Source Sans Pro"/>
                <a:cs typeface="Source Sans Pro"/>
                <a:sym typeface="Source Sans Pro"/>
              </a:rPr>
              <a:t>Derecho de todas las personas a vivir una vida libre de violencia</a:t>
            </a:r>
            <a:endParaRPr kumimoji="0" lang="es-AR"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84048" marR="0" lvl="0" indent="-384048" algn="l" defTabSz="914400" rtl="0" eaLnBrk="1" fontAlgn="auto" latinLnBrk="0" hangingPunct="1">
              <a:lnSpc>
                <a:spcPct val="94000"/>
              </a:lnSpc>
              <a:spcBef>
                <a:spcPts val="1200"/>
              </a:spcBef>
              <a:spcAft>
                <a:spcPts val="0"/>
              </a:spcAft>
              <a:buClr>
                <a:schemeClr val="dk2"/>
              </a:buClr>
              <a:buSzPts val="2000"/>
              <a:buFont typeface="Source Sans Pro"/>
              <a:buChar char="■"/>
              <a:tabLst/>
              <a:defRPr/>
            </a:pPr>
            <a:r>
              <a:rPr kumimoji="0" lang="es-AR" sz="2400" b="0" i="0" u="none" strike="noStrike" kern="1200" cap="none" spc="0" normalizeH="0" baseline="0" noProof="0" dirty="0">
                <a:ln>
                  <a:noFill/>
                </a:ln>
                <a:solidFill>
                  <a:schemeClr val="dk2"/>
                </a:solidFill>
                <a:effectLst/>
                <a:uLnTx/>
                <a:uFillTx/>
                <a:latin typeface="+mn-lt"/>
                <a:ea typeface="Source Sans Pro"/>
                <a:cs typeface="Source Sans Pro"/>
                <a:sym typeface="Source Sans Pro"/>
              </a:rPr>
              <a:t>Sistematización de políticas, programas e iniciativas</a:t>
            </a:r>
          </a:p>
          <a:p>
            <a:pPr marL="384048" marR="0" lvl="0" indent="-384048" algn="l" defTabSz="914400" rtl="0" eaLnBrk="1" fontAlgn="auto" latinLnBrk="0" hangingPunct="1">
              <a:lnSpc>
                <a:spcPct val="94000"/>
              </a:lnSpc>
              <a:spcBef>
                <a:spcPts val="1200"/>
              </a:spcBef>
              <a:spcAft>
                <a:spcPts val="0"/>
              </a:spcAft>
              <a:buClr>
                <a:schemeClr val="dk2"/>
              </a:buClr>
              <a:buSzPts val="2000"/>
              <a:buFont typeface="Source Sans Pro"/>
              <a:buChar char="■"/>
              <a:tabLst/>
              <a:defRPr/>
            </a:pPr>
            <a:r>
              <a:rPr kumimoji="0" lang="es-AR" sz="2400" b="0" i="0" u="none" strike="noStrike" kern="1200" cap="none" spc="0" normalizeH="0" baseline="0" noProof="0" dirty="0">
                <a:ln>
                  <a:noFill/>
                </a:ln>
                <a:solidFill>
                  <a:schemeClr val="dk2"/>
                </a:solidFill>
                <a:effectLst/>
                <a:uLnTx/>
                <a:uFillTx/>
                <a:latin typeface="+mn-lt"/>
                <a:ea typeface="Source Sans Pro"/>
                <a:cs typeface="Source Sans Pro"/>
                <a:sym typeface="Source Sans Pro"/>
              </a:rPr>
              <a:t>Federal, transversal e interdisciplinario</a:t>
            </a:r>
            <a:endParaRPr kumimoji="0" lang="es-AR"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84048" marR="0" lvl="0" indent="-384048" algn="l" defTabSz="914400" rtl="0" eaLnBrk="1" fontAlgn="auto" latinLnBrk="0" hangingPunct="1">
              <a:lnSpc>
                <a:spcPct val="94000"/>
              </a:lnSpc>
              <a:spcBef>
                <a:spcPts val="1200"/>
              </a:spcBef>
              <a:spcAft>
                <a:spcPts val="0"/>
              </a:spcAft>
              <a:buClr>
                <a:schemeClr val="dk2"/>
              </a:buClr>
              <a:buSzPts val="2000"/>
              <a:buFont typeface="Source Sans Pro"/>
              <a:buChar char="■"/>
              <a:tabLst/>
              <a:defRPr/>
            </a:pPr>
            <a:r>
              <a:rPr kumimoji="0" lang="es-AR" sz="2400" b="0" i="0" u="none" strike="noStrike" kern="1200" cap="none" spc="0" normalizeH="0" baseline="0" noProof="0" dirty="0">
                <a:ln>
                  <a:noFill/>
                </a:ln>
                <a:solidFill>
                  <a:schemeClr val="dk2"/>
                </a:solidFill>
                <a:effectLst/>
                <a:uLnTx/>
                <a:uFillTx/>
                <a:latin typeface="+mn-lt"/>
                <a:ea typeface="Source Sans Pro"/>
                <a:cs typeface="Source Sans Pro"/>
                <a:sym typeface="Source Sans Pro"/>
              </a:rPr>
              <a:t>Ejes de actuación </a:t>
            </a:r>
            <a:endParaRPr kumimoji="0" lang="es-AR"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914400" marR="0" lvl="1" indent="-384048" algn="l" defTabSz="914400" rtl="0" eaLnBrk="1" fontAlgn="auto" latinLnBrk="0" hangingPunct="1">
              <a:lnSpc>
                <a:spcPct val="94000"/>
              </a:lnSpc>
              <a:spcBef>
                <a:spcPts val="700"/>
              </a:spcBef>
              <a:spcAft>
                <a:spcPts val="0"/>
              </a:spcAft>
              <a:buClr>
                <a:schemeClr val="dk2"/>
              </a:buClr>
              <a:buSzPts val="2000"/>
              <a:buFont typeface="Source Sans Pro"/>
              <a:buChar char="–"/>
              <a:tabLst/>
              <a:defRPr/>
            </a:pPr>
            <a:r>
              <a:rPr kumimoji="0" lang="es-AR" sz="2400" b="0" i="1" u="none" strike="noStrike" kern="1200" cap="none" spc="0" normalizeH="0" baseline="0" noProof="0" dirty="0">
                <a:ln>
                  <a:noFill/>
                </a:ln>
                <a:solidFill>
                  <a:schemeClr val="dk2"/>
                </a:solidFill>
                <a:effectLst/>
                <a:uLnTx/>
                <a:uFillTx/>
                <a:latin typeface="+mn-lt"/>
                <a:ea typeface="Source Sans Pro"/>
                <a:cs typeface="Source Sans Pro"/>
                <a:sym typeface="Source Sans Pro"/>
              </a:rPr>
              <a:t>prevención </a:t>
            </a:r>
            <a:endParaRPr kumimoji="0" lang="es-AR"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914400" marR="0" lvl="1" indent="-384048" algn="l" defTabSz="914400" rtl="0" eaLnBrk="1" fontAlgn="auto" latinLnBrk="0" hangingPunct="1">
              <a:lnSpc>
                <a:spcPct val="94000"/>
              </a:lnSpc>
              <a:spcBef>
                <a:spcPts val="700"/>
              </a:spcBef>
              <a:spcAft>
                <a:spcPts val="0"/>
              </a:spcAft>
              <a:buClr>
                <a:schemeClr val="dk2"/>
              </a:buClr>
              <a:buSzPts val="2000"/>
              <a:buFont typeface="Source Sans Pro"/>
              <a:buChar char="–"/>
              <a:tabLst/>
              <a:defRPr/>
            </a:pPr>
            <a:r>
              <a:rPr kumimoji="0" lang="es-AR" sz="2400" b="0" i="1" u="none" strike="noStrike" kern="1200" cap="none" spc="0" normalizeH="0" baseline="0" noProof="0" dirty="0">
                <a:ln>
                  <a:noFill/>
                </a:ln>
                <a:solidFill>
                  <a:schemeClr val="dk2"/>
                </a:solidFill>
                <a:effectLst/>
                <a:uLnTx/>
                <a:uFillTx/>
                <a:latin typeface="+mn-lt"/>
                <a:ea typeface="Source Sans Pro"/>
                <a:cs typeface="Source Sans Pro"/>
                <a:sym typeface="Source Sans Pro"/>
              </a:rPr>
              <a:t>atención integral de las mujeres en situación de violencia de género</a:t>
            </a:r>
            <a:endParaRPr kumimoji="0" lang="es-AR"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84048" marR="0" lvl="0" indent="-384048" algn="l" defTabSz="914400" rtl="0" eaLnBrk="1" fontAlgn="auto" latinLnBrk="0" hangingPunct="1">
              <a:lnSpc>
                <a:spcPct val="94000"/>
              </a:lnSpc>
              <a:spcBef>
                <a:spcPts val="1200"/>
              </a:spcBef>
              <a:spcAft>
                <a:spcPts val="0"/>
              </a:spcAft>
              <a:buClr>
                <a:schemeClr val="dk2"/>
              </a:buClr>
              <a:buSzPts val="2000"/>
              <a:buFont typeface="Source Sans Pro"/>
              <a:buChar char="■"/>
              <a:tabLst/>
              <a:defRPr/>
            </a:pPr>
            <a:r>
              <a:rPr kumimoji="0" lang="es-AR" sz="2400" b="0" i="0" u="none" strike="noStrike" kern="1200" cap="none" spc="0" normalizeH="0" baseline="0" noProof="0" dirty="0">
                <a:ln>
                  <a:noFill/>
                </a:ln>
                <a:solidFill>
                  <a:schemeClr val="dk2"/>
                </a:solidFill>
                <a:effectLst/>
                <a:uLnTx/>
                <a:uFillTx/>
                <a:latin typeface="+mn-lt"/>
                <a:ea typeface="Source Sans Pro"/>
                <a:cs typeface="Source Sans Pro"/>
                <a:sym typeface="Source Sans Pro"/>
              </a:rPr>
              <a:t>Ejes transversales </a:t>
            </a:r>
            <a:endParaRPr kumimoji="0" lang="es-AR"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914400" marR="0" lvl="1" indent="-384048" algn="l" defTabSz="914400" rtl="0" eaLnBrk="1" fontAlgn="auto" latinLnBrk="0" hangingPunct="1">
              <a:lnSpc>
                <a:spcPct val="94000"/>
              </a:lnSpc>
              <a:spcBef>
                <a:spcPts val="700"/>
              </a:spcBef>
              <a:spcAft>
                <a:spcPts val="0"/>
              </a:spcAft>
              <a:buClr>
                <a:schemeClr val="dk2"/>
              </a:buClr>
              <a:buSzPts val="2000"/>
              <a:buFont typeface="Source Sans Pro"/>
              <a:buChar char="–"/>
              <a:tabLst/>
              <a:defRPr/>
            </a:pPr>
            <a:r>
              <a:rPr kumimoji="0" lang="es-AR" sz="2400" b="0" i="1" u="none" strike="noStrike" kern="1200" cap="none" spc="0" normalizeH="0" baseline="0" noProof="0" dirty="0">
                <a:ln>
                  <a:noFill/>
                </a:ln>
                <a:solidFill>
                  <a:schemeClr val="dk2"/>
                </a:solidFill>
                <a:effectLst/>
                <a:uLnTx/>
                <a:uFillTx/>
                <a:latin typeface="+mn-lt"/>
                <a:ea typeface="Source Sans Pro"/>
                <a:cs typeface="Source Sans Pro"/>
                <a:sym typeface="Source Sans Pro"/>
              </a:rPr>
              <a:t>formación en perspectiva de género en todos los niveles</a:t>
            </a:r>
            <a:endParaRPr kumimoji="0" lang="es-AR"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914400" marR="0" lvl="1" indent="-384048" algn="l" defTabSz="914400" rtl="0" eaLnBrk="1" fontAlgn="auto" latinLnBrk="0" hangingPunct="1">
              <a:lnSpc>
                <a:spcPct val="94000"/>
              </a:lnSpc>
              <a:spcBef>
                <a:spcPts val="700"/>
              </a:spcBef>
              <a:spcAft>
                <a:spcPts val="0"/>
              </a:spcAft>
              <a:buClr>
                <a:schemeClr val="dk2"/>
              </a:buClr>
              <a:buSzPts val="2000"/>
              <a:buFont typeface="Source Sans Pro"/>
              <a:buChar char="–"/>
              <a:tabLst/>
              <a:defRPr/>
            </a:pPr>
            <a:r>
              <a:rPr kumimoji="0" lang="es-AR" sz="2400" b="0" i="1" u="none" strike="noStrike" kern="1200" cap="none" spc="0" normalizeH="0" baseline="0" noProof="0" dirty="0">
                <a:ln>
                  <a:noFill/>
                </a:ln>
                <a:solidFill>
                  <a:schemeClr val="dk2"/>
                </a:solidFill>
                <a:effectLst/>
                <a:uLnTx/>
                <a:uFillTx/>
                <a:latin typeface="+mn-lt"/>
                <a:ea typeface="Source Sans Pro"/>
                <a:cs typeface="Source Sans Pro"/>
                <a:sym typeface="Source Sans Pro"/>
              </a:rPr>
              <a:t>fuerte trabajo de articulación y coordinación institucional </a:t>
            </a:r>
            <a:endParaRPr kumimoji="0" lang="es-AR"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914400" marR="0" lvl="1" indent="-384048" algn="l" defTabSz="914400" rtl="0" eaLnBrk="1" fontAlgn="auto" latinLnBrk="0" hangingPunct="1">
              <a:lnSpc>
                <a:spcPct val="94000"/>
              </a:lnSpc>
              <a:spcBef>
                <a:spcPts val="700"/>
              </a:spcBef>
              <a:spcAft>
                <a:spcPts val="0"/>
              </a:spcAft>
              <a:buClr>
                <a:schemeClr val="dk2"/>
              </a:buClr>
              <a:buSzPts val="2000"/>
              <a:buFont typeface="Source Sans Pro"/>
              <a:buChar char="–"/>
              <a:tabLst/>
              <a:defRPr/>
            </a:pPr>
            <a:r>
              <a:rPr kumimoji="0" lang="es-AR" sz="2400" b="0" i="1" u="none" strike="noStrike" kern="1200" cap="none" spc="0" normalizeH="0" baseline="0" noProof="0" dirty="0">
                <a:ln>
                  <a:noFill/>
                </a:ln>
                <a:solidFill>
                  <a:schemeClr val="dk2"/>
                </a:solidFill>
                <a:effectLst/>
                <a:uLnTx/>
                <a:uFillTx/>
                <a:latin typeface="+mn-lt"/>
                <a:ea typeface="Source Sans Pro"/>
                <a:cs typeface="Source Sans Pro"/>
                <a:sym typeface="Source Sans Pro"/>
              </a:rPr>
              <a:t>permanente monitoreo y evaluación de las políticas públicas</a:t>
            </a:r>
            <a:endParaRPr kumimoji="0" lang="es-AR"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AF381D-8BE3-4B08-8BC3-77761C9FE8E7}"/>
              </a:ext>
            </a:extLst>
          </p:cNvPr>
          <p:cNvSpPr>
            <a:spLocks noGrp="1"/>
          </p:cNvSpPr>
          <p:nvPr>
            <p:ph idx="1"/>
          </p:nvPr>
        </p:nvSpPr>
        <p:spPr>
          <a:xfrm>
            <a:off x="776748" y="2364449"/>
            <a:ext cx="10638504" cy="2743578"/>
          </a:xfrm>
          <a:solidFill>
            <a:schemeClr val="accent3">
              <a:lumMod val="40000"/>
              <a:lumOff val="60000"/>
            </a:schemeClr>
          </a:solidFill>
        </p:spPr>
        <p:txBody>
          <a:bodyPr>
            <a:normAutofit/>
          </a:bodyPr>
          <a:lstStyle/>
          <a:p>
            <a:r>
              <a:rPr lang="es-AR" sz="2800" dirty="0"/>
              <a:t>• Conocer las responsabilidades y obligaciones del sistema educativo en relación con las situaciones de violencia de género identificadas en cada escuela.</a:t>
            </a:r>
          </a:p>
          <a:p>
            <a:r>
              <a:rPr lang="es-AR" sz="2800" dirty="0"/>
              <a:t> • Relevar y sistematizar los diferentes protocolos de actuación para situaciones de vulneración de derechos que existan en las jurisdicciones que corresponda.</a:t>
            </a:r>
          </a:p>
        </p:txBody>
      </p:sp>
      <p:sp>
        <p:nvSpPr>
          <p:cNvPr id="4" name="CuadroTexto 3">
            <a:extLst>
              <a:ext uri="{FF2B5EF4-FFF2-40B4-BE49-F238E27FC236}">
                <a16:creationId xmlns:a16="http://schemas.microsoft.com/office/drawing/2014/main" id="{0E63E264-9ADC-48E8-AFDB-73FA23BAA9D2}"/>
              </a:ext>
            </a:extLst>
          </p:cNvPr>
          <p:cNvSpPr txBox="1"/>
          <p:nvPr/>
        </p:nvSpPr>
        <p:spPr>
          <a:xfrm>
            <a:off x="4824249" y="1404315"/>
            <a:ext cx="2422634"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AR" sz="4400" dirty="0"/>
              <a:t>Intervenir</a:t>
            </a:r>
          </a:p>
        </p:txBody>
      </p:sp>
    </p:spTree>
    <p:extLst>
      <p:ext uri="{BB962C8B-B14F-4D97-AF65-F5344CB8AC3E}">
        <p14:creationId xmlns:p14="http://schemas.microsoft.com/office/powerpoint/2010/main" val="3520431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203937" y="816864"/>
            <a:ext cx="9612900" cy="326349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s-AR" sz="3600" dirty="0">
                <a:latin typeface="+mn-lt"/>
              </a:rPr>
              <a:t>PROTOCOLO DE ACCIÓN INSTITUCIONAL EN ESCUELAS SECUNDARIAS Y ESTABLECIMIENTOS TERCIARIOS PARA LA PREVENCIÓN E INTERVENCIÓN ANTE SITUACIONES DE VIOLENCIA DE GÉNERO Y DISCRIMINACIÓN BASADA EN LA ORIENTACIÓN SEXUAL E IDENTIDAD DE GÉNERO O SU EXPRESIÓN</a:t>
            </a:r>
            <a:endParaRPr sz="3600"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383792" y="502920"/>
            <a:ext cx="9601200" cy="1252728"/>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s-AR" dirty="0"/>
              <a:t>Principios rectores del accionar del Equipo Directivo</a:t>
            </a:r>
            <a:endParaRPr dirty="0"/>
          </a:p>
          <a:p>
            <a:pPr marL="0" lvl="0" indent="0">
              <a:spcBef>
                <a:spcPts val="0"/>
              </a:spcBef>
              <a:spcAft>
                <a:spcPts val="0"/>
              </a:spcAft>
              <a:buNone/>
            </a:pPr>
            <a:endParaRPr dirty="0"/>
          </a:p>
        </p:txBody>
      </p:sp>
      <p:sp>
        <p:nvSpPr>
          <p:cNvPr id="203" name="Shape 203"/>
          <p:cNvSpPr txBox="1">
            <a:spLocks noGrp="1"/>
          </p:cNvSpPr>
          <p:nvPr>
            <p:ph type="body" idx="1"/>
          </p:nvPr>
        </p:nvSpPr>
        <p:spPr>
          <a:xfrm>
            <a:off x="1371600" y="2286000"/>
            <a:ext cx="9601200" cy="3857400"/>
          </a:xfrm>
          <a:prstGeom prst="rect">
            <a:avLst/>
          </a:prstGeom>
        </p:spPr>
        <p:txBody>
          <a:bodyPr spcFirstLastPara="1" wrap="square" lIns="91425" tIns="45700" rIns="91425" bIns="45700" anchor="t" anchorCtr="0">
            <a:noAutofit/>
          </a:bodyPr>
          <a:lstStyle/>
          <a:p>
            <a:pPr marL="457200" lvl="0" indent="-355600" rtl="0">
              <a:spcBef>
                <a:spcPts val="1000"/>
              </a:spcBef>
              <a:spcAft>
                <a:spcPts val="0"/>
              </a:spcAft>
              <a:buSzPts val="2000"/>
              <a:buChar char="■"/>
            </a:pPr>
            <a:r>
              <a:rPr lang="es-AR" sz="2400" dirty="0"/>
              <a:t>Brindar asesoramiento a los/as estudiantes acerca de los recursos de los que dispone el Gobierno de la Ciudad de Buenos Aires</a:t>
            </a:r>
            <a:endParaRPr sz="2400" dirty="0"/>
          </a:p>
          <a:p>
            <a:pPr marL="457200" lvl="0" indent="-355600" rtl="0">
              <a:spcBef>
                <a:spcPts val="0"/>
              </a:spcBef>
              <a:spcAft>
                <a:spcPts val="0"/>
              </a:spcAft>
              <a:buSzPts val="2000"/>
              <a:buChar char="■"/>
            </a:pPr>
            <a:r>
              <a:rPr lang="es-AR" sz="2400" dirty="0"/>
              <a:t>Resguardar la confidencialidad de los casos</a:t>
            </a:r>
            <a:endParaRPr sz="2400" dirty="0"/>
          </a:p>
          <a:p>
            <a:pPr marL="457200" lvl="0" indent="-355600" rtl="0">
              <a:spcBef>
                <a:spcPts val="0"/>
              </a:spcBef>
              <a:spcAft>
                <a:spcPts val="0"/>
              </a:spcAft>
              <a:buSzPts val="2000"/>
              <a:buChar char="■"/>
            </a:pPr>
            <a:r>
              <a:rPr lang="es-AR" sz="2400" dirty="0"/>
              <a:t>Procurar la no </a:t>
            </a:r>
            <a:r>
              <a:rPr lang="es-AR" sz="2400" dirty="0" err="1"/>
              <a:t>revictimización</a:t>
            </a:r>
            <a:r>
              <a:rPr lang="es-AR" sz="2400" dirty="0"/>
              <a:t> de las personas involucradas</a:t>
            </a:r>
            <a:endParaRPr sz="2400" dirty="0"/>
          </a:p>
          <a:p>
            <a:pPr marL="457200" lvl="0" indent="-355600" rtl="0">
              <a:spcBef>
                <a:spcPts val="0"/>
              </a:spcBef>
              <a:spcAft>
                <a:spcPts val="0"/>
              </a:spcAft>
              <a:buSzPts val="2000"/>
              <a:buChar char="■"/>
            </a:pPr>
            <a:r>
              <a:rPr lang="es-AR" sz="2400" dirty="0"/>
              <a:t>Articular las consultas y las situaciones denunciadas según los circuitos establecidos en la normativa aplicable a la materia y en el presente protocolo:</a:t>
            </a:r>
            <a:endParaRPr sz="2400" dirty="0"/>
          </a:p>
          <a:p>
            <a:pPr marL="914400" lvl="1" indent="-355600" rtl="0">
              <a:spcBef>
                <a:spcPts val="0"/>
              </a:spcBef>
              <a:spcAft>
                <a:spcPts val="0"/>
              </a:spcAft>
              <a:buSzPts val="2000"/>
              <a:buChar char="–"/>
            </a:pPr>
            <a:r>
              <a:rPr lang="es-AR" sz="2000" dirty="0"/>
              <a:t>Dirección General de la Mujer</a:t>
            </a:r>
            <a:endParaRPr sz="2000" dirty="0"/>
          </a:p>
          <a:p>
            <a:pPr marL="914400" lvl="1" indent="-355600" rtl="0">
              <a:spcBef>
                <a:spcPts val="0"/>
              </a:spcBef>
              <a:spcAft>
                <a:spcPts val="0"/>
              </a:spcAft>
              <a:buSzPts val="2000"/>
              <a:buChar char="–"/>
            </a:pPr>
            <a:r>
              <a:rPr lang="es-AR" sz="2000" dirty="0"/>
              <a:t>Subsecretaría de Derechos Humanos y Pluralismo Cultural </a:t>
            </a:r>
            <a:endParaRPr sz="2000" dirty="0"/>
          </a:p>
          <a:p>
            <a:pPr marL="914400" lvl="1" indent="-355600" rtl="0">
              <a:spcBef>
                <a:spcPts val="0"/>
              </a:spcBef>
              <a:spcAft>
                <a:spcPts val="0"/>
              </a:spcAft>
              <a:buSzPts val="2000"/>
              <a:buChar char="–"/>
            </a:pPr>
            <a:r>
              <a:rPr lang="es-AR" sz="2000" dirty="0"/>
              <a:t>Defensoría del Pueblo de la Ciudad</a:t>
            </a:r>
            <a:endParaRPr sz="2000" dirty="0"/>
          </a:p>
          <a:p>
            <a:pPr marL="0" lvl="0" indent="0" algn="ctr">
              <a:spcBef>
                <a:spcPts val="1000"/>
              </a:spcBef>
              <a:spcAft>
                <a:spcPts val="200"/>
              </a:spcAft>
              <a:buNone/>
            </a:pPr>
            <a:endParaRPr sz="4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sultado de imagen para ni una menos"/>
          <p:cNvPicPr>
            <a:picLocks noChangeAspect="1" noChangeArrowheads="1"/>
          </p:cNvPicPr>
          <p:nvPr/>
        </p:nvPicPr>
        <p:blipFill>
          <a:blip r:embed="rId2" cstate="print"/>
          <a:srcRect/>
          <a:stretch>
            <a:fillRect/>
          </a:stretch>
        </p:blipFill>
        <p:spPr bwMode="auto">
          <a:xfrm>
            <a:off x="2889504" y="481693"/>
            <a:ext cx="5826439" cy="5394851"/>
          </a:xfrm>
          <a:prstGeom prst="rect">
            <a:avLst/>
          </a:prstGeom>
          <a:noFill/>
        </p:spPr>
      </p:pic>
    </p:spTree>
    <p:extLst>
      <p:ext uri="{BB962C8B-B14F-4D97-AF65-F5344CB8AC3E}">
        <p14:creationId xmlns:p14="http://schemas.microsoft.com/office/powerpoint/2010/main" val="3438788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AD2EB8C-4B3B-421B-A13A-84E6F4A44D60}"/>
              </a:ext>
            </a:extLst>
          </p:cNvPr>
          <p:cNvPicPr>
            <a:picLocks noChangeAspect="1"/>
          </p:cNvPicPr>
          <p:nvPr/>
        </p:nvPicPr>
        <p:blipFill>
          <a:blip r:embed="rId2" cstate="print"/>
          <a:stretch>
            <a:fillRect/>
          </a:stretch>
        </p:blipFill>
        <p:spPr>
          <a:xfrm>
            <a:off x="0" y="0"/>
            <a:ext cx="12192000" cy="6308333"/>
          </a:xfrm>
          <a:prstGeom prst="rect">
            <a:avLst/>
          </a:prstGeom>
        </p:spPr>
      </p:pic>
      <p:sp>
        <p:nvSpPr>
          <p:cNvPr id="4" name="Rectángulo 3">
            <a:extLst>
              <a:ext uri="{FF2B5EF4-FFF2-40B4-BE49-F238E27FC236}">
                <a16:creationId xmlns:a16="http://schemas.microsoft.com/office/drawing/2014/main" id="{BBD60519-4B54-4BFE-B504-172433DB673C}"/>
              </a:ext>
            </a:extLst>
          </p:cNvPr>
          <p:cNvSpPr/>
          <p:nvPr/>
        </p:nvSpPr>
        <p:spPr>
          <a:xfrm>
            <a:off x="1387365" y="885998"/>
            <a:ext cx="9606455" cy="4401205"/>
          </a:xfrm>
          <a:prstGeom prst="rect">
            <a:avLst/>
          </a:prstGeom>
          <a:solidFill>
            <a:srgbClr val="92D050"/>
          </a:solidFill>
        </p:spPr>
        <p:txBody>
          <a:bodyPr wrap="square">
            <a:spAutoFit/>
          </a:bodyPr>
          <a:lstStyle/>
          <a:p>
            <a:pPr algn="ctr"/>
            <a:r>
              <a:rPr lang="es-AR" sz="2800" b="1" dirty="0"/>
              <a:t> Identidad de género</a:t>
            </a:r>
          </a:p>
          <a:p>
            <a:r>
              <a:rPr lang="es-AR" sz="2800" dirty="0"/>
              <a:t>“La vivencia interna e individual del género tal como cada persona la siente, la cual puede corresponder o no con el sexo asignado al momento del nacimiento, incluyendo la vivencia personal del cuerpo. Esto puede involucrar la modificación de la apariencia o la función corporal a través de medios farmacológicos, quirúrgicos o de otra índole, siempre que la misma sea libremente escogida. También incluye otras expresiones de género, como la vestimenta, el modo de hablar y los modales” (Ley 26.743/12).</a:t>
            </a:r>
          </a:p>
        </p:txBody>
      </p:sp>
    </p:spTree>
    <p:extLst>
      <p:ext uri="{BB962C8B-B14F-4D97-AF65-F5344CB8AC3E}">
        <p14:creationId xmlns:p14="http://schemas.microsoft.com/office/powerpoint/2010/main" val="1774816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82528" y="3209165"/>
            <a:ext cx="9016571" cy="830997"/>
          </a:xfrm>
          <a:prstGeom prst="rect">
            <a:avLst/>
          </a:prstGeom>
        </p:spPr>
        <p:txBody>
          <a:bodyPr wrap="none">
            <a:spAutoFit/>
          </a:bodyPr>
          <a:lstStyle/>
          <a:p>
            <a:r>
              <a:rPr lang="es-AR" sz="4800" dirty="0"/>
              <a:t>DIRECCIONES Y TELÉFONOS ÚTILES </a:t>
            </a:r>
          </a:p>
        </p:txBody>
      </p:sp>
    </p:spTree>
    <p:extLst>
      <p:ext uri="{BB962C8B-B14F-4D97-AF65-F5344CB8AC3E}">
        <p14:creationId xmlns:p14="http://schemas.microsoft.com/office/powerpoint/2010/main" val="63067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1150DB3-B70A-4F80-A3DB-ECB535483A77}"/>
              </a:ext>
            </a:extLst>
          </p:cNvPr>
          <p:cNvSpPr txBox="1"/>
          <p:nvPr/>
        </p:nvSpPr>
        <p:spPr>
          <a:xfrm>
            <a:off x="4394725" y="2637054"/>
            <a:ext cx="2969342" cy="1015663"/>
          </a:xfrm>
          <a:prstGeom prst="rect">
            <a:avLst/>
          </a:prstGeom>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s-AR" sz="3000" dirty="0"/>
              <a:t>Estereotipos de género</a:t>
            </a:r>
          </a:p>
        </p:txBody>
      </p:sp>
      <p:sp>
        <p:nvSpPr>
          <p:cNvPr id="5" name="Rectángulo 4">
            <a:extLst>
              <a:ext uri="{FF2B5EF4-FFF2-40B4-BE49-F238E27FC236}">
                <a16:creationId xmlns:a16="http://schemas.microsoft.com/office/drawing/2014/main" id="{F9302B90-4C33-439E-8A7E-F5369AB222F0}"/>
              </a:ext>
            </a:extLst>
          </p:cNvPr>
          <p:cNvSpPr/>
          <p:nvPr/>
        </p:nvSpPr>
        <p:spPr>
          <a:xfrm>
            <a:off x="3512188" y="929214"/>
            <a:ext cx="4812215" cy="553998"/>
          </a:xfrm>
          <a:prstGeom prst="rect">
            <a:avLst/>
          </a:prstGeom>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r>
              <a:rPr lang="es-AR" sz="3000" dirty="0"/>
              <a:t>Diferencias biológicas de sexo</a:t>
            </a:r>
          </a:p>
        </p:txBody>
      </p:sp>
      <p:sp>
        <p:nvSpPr>
          <p:cNvPr id="7" name="CuadroTexto 6">
            <a:extLst>
              <a:ext uri="{FF2B5EF4-FFF2-40B4-BE49-F238E27FC236}">
                <a16:creationId xmlns:a16="http://schemas.microsoft.com/office/drawing/2014/main" id="{29EBC5EB-4190-4D0B-9D09-85338A52D14E}"/>
              </a:ext>
            </a:extLst>
          </p:cNvPr>
          <p:cNvSpPr txBox="1"/>
          <p:nvPr/>
        </p:nvSpPr>
        <p:spPr>
          <a:xfrm>
            <a:off x="4217942" y="4585090"/>
            <a:ext cx="4060723" cy="1477328"/>
          </a:xfrm>
          <a:prstGeom prst="rect">
            <a:avLst/>
          </a:prstGeom>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s-AR" sz="3000" dirty="0"/>
              <a:t>Legitimación de poder de los varones sobre las mujeres y sus cuerpos</a:t>
            </a:r>
          </a:p>
        </p:txBody>
      </p:sp>
      <p:sp>
        <p:nvSpPr>
          <p:cNvPr id="15" name="Flecha: hacia abajo 14">
            <a:extLst>
              <a:ext uri="{FF2B5EF4-FFF2-40B4-BE49-F238E27FC236}">
                <a16:creationId xmlns:a16="http://schemas.microsoft.com/office/drawing/2014/main" id="{19B3DFD4-ED3F-4806-8C0B-DFF19BF40D58}"/>
              </a:ext>
            </a:extLst>
          </p:cNvPr>
          <p:cNvSpPr/>
          <p:nvPr/>
        </p:nvSpPr>
        <p:spPr>
          <a:xfrm>
            <a:off x="5718971" y="1815741"/>
            <a:ext cx="294290" cy="714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3000"/>
          </a:p>
        </p:txBody>
      </p:sp>
      <p:sp>
        <p:nvSpPr>
          <p:cNvPr id="16" name="Flecha: hacia abajo 15">
            <a:extLst>
              <a:ext uri="{FF2B5EF4-FFF2-40B4-BE49-F238E27FC236}">
                <a16:creationId xmlns:a16="http://schemas.microsoft.com/office/drawing/2014/main" id="{7A450F52-E7ED-4AC8-825B-9523E8084A1C}"/>
              </a:ext>
            </a:extLst>
          </p:cNvPr>
          <p:cNvSpPr/>
          <p:nvPr/>
        </p:nvSpPr>
        <p:spPr>
          <a:xfrm>
            <a:off x="5718971" y="3763777"/>
            <a:ext cx="294290" cy="714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3000"/>
          </a:p>
        </p:txBody>
      </p:sp>
      <p:sp>
        <p:nvSpPr>
          <p:cNvPr id="19" name="CuadroTexto 18">
            <a:extLst>
              <a:ext uri="{FF2B5EF4-FFF2-40B4-BE49-F238E27FC236}">
                <a16:creationId xmlns:a16="http://schemas.microsoft.com/office/drawing/2014/main" id="{AB07CD84-C716-4A24-A058-AD7A2DC60226}"/>
              </a:ext>
            </a:extLst>
          </p:cNvPr>
          <p:cNvSpPr txBox="1"/>
          <p:nvPr/>
        </p:nvSpPr>
        <p:spPr>
          <a:xfrm>
            <a:off x="681142" y="749416"/>
            <a:ext cx="1568058"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s-AR" sz="2800" dirty="0"/>
              <a:t>Debilidad</a:t>
            </a:r>
          </a:p>
        </p:txBody>
      </p:sp>
      <p:sp>
        <p:nvSpPr>
          <p:cNvPr id="20" name="CuadroTexto 19">
            <a:extLst>
              <a:ext uri="{FF2B5EF4-FFF2-40B4-BE49-F238E27FC236}">
                <a16:creationId xmlns:a16="http://schemas.microsoft.com/office/drawing/2014/main" id="{E92C5BE4-C75C-4BBF-8C89-092B606732DA}"/>
              </a:ext>
            </a:extLst>
          </p:cNvPr>
          <p:cNvSpPr txBox="1"/>
          <p:nvPr/>
        </p:nvSpPr>
        <p:spPr>
          <a:xfrm>
            <a:off x="490668" y="1714156"/>
            <a:ext cx="2666576"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AR" sz="2800" dirty="0"/>
              <a:t>Sentimentalismo</a:t>
            </a:r>
          </a:p>
        </p:txBody>
      </p:sp>
      <p:sp>
        <p:nvSpPr>
          <p:cNvPr id="21" name="CuadroTexto 20">
            <a:extLst>
              <a:ext uri="{FF2B5EF4-FFF2-40B4-BE49-F238E27FC236}">
                <a16:creationId xmlns:a16="http://schemas.microsoft.com/office/drawing/2014/main" id="{39D834CE-41BB-4FF9-B77A-223DDF6963C2}"/>
              </a:ext>
            </a:extLst>
          </p:cNvPr>
          <p:cNvSpPr txBox="1"/>
          <p:nvPr/>
        </p:nvSpPr>
        <p:spPr>
          <a:xfrm>
            <a:off x="9430081" y="2053390"/>
            <a:ext cx="2261419"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AR" sz="2800" dirty="0"/>
              <a:t>Ganancia económica</a:t>
            </a:r>
          </a:p>
        </p:txBody>
      </p:sp>
      <p:sp>
        <p:nvSpPr>
          <p:cNvPr id="22" name="CuadroTexto 21">
            <a:extLst>
              <a:ext uri="{FF2B5EF4-FFF2-40B4-BE49-F238E27FC236}">
                <a16:creationId xmlns:a16="http://schemas.microsoft.com/office/drawing/2014/main" id="{9F4FBBA7-600F-455A-AB4F-1FCDC5215B01}"/>
              </a:ext>
            </a:extLst>
          </p:cNvPr>
          <p:cNvSpPr txBox="1"/>
          <p:nvPr/>
        </p:nvSpPr>
        <p:spPr>
          <a:xfrm>
            <a:off x="1487176" y="4001325"/>
            <a:ext cx="1868129"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AR" sz="2800" dirty="0"/>
              <a:t>Cuidado de niños</a:t>
            </a:r>
          </a:p>
        </p:txBody>
      </p:sp>
      <p:sp>
        <p:nvSpPr>
          <p:cNvPr id="23" name="CuadroTexto 22">
            <a:extLst>
              <a:ext uri="{FF2B5EF4-FFF2-40B4-BE49-F238E27FC236}">
                <a16:creationId xmlns:a16="http://schemas.microsoft.com/office/drawing/2014/main" id="{7077A10D-6AC6-462F-8AB7-CE8A2248FF37}"/>
              </a:ext>
            </a:extLst>
          </p:cNvPr>
          <p:cNvSpPr txBox="1"/>
          <p:nvPr/>
        </p:nvSpPr>
        <p:spPr>
          <a:xfrm>
            <a:off x="334297" y="2678897"/>
            <a:ext cx="1976284"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AR" sz="2800" dirty="0"/>
              <a:t>Tareas domésticas</a:t>
            </a:r>
          </a:p>
        </p:txBody>
      </p:sp>
      <p:sp>
        <p:nvSpPr>
          <p:cNvPr id="24" name="CuadroTexto 23">
            <a:extLst>
              <a:ext uri="{FF2B5EF4-FFF2-40B4-BE49-F238E27FC236}">
                <a16:creationId xmlns:a16="http://schemas.microsoft.com/office/drawing/2014/main" id="{07A69FE6-8B00-4DE8-B141-7B0FD167607F}"/>
              </a:ext>
            </a:extLst>
          </p:cNvPr>
          <p:cNvSpPr txBox="1"/>
          <p:nvPr/>
        </p:nvSpPr>
        <p:spPr>
          <a:xfrm>
            <a:off x="8778241" y="3800029"/>
            <a:ext cx="2090261"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AR" sz="2800" dirty="0"/>
              <a:t>Fuerza física</a:t>
            </a:r>
          </a:p>
        </p:txBody>
      </p:sp>
      <p:sp>
        <p:nvSpPr>
          <p:cNvPr id="25" name="CuadroTexto 24">
            <a:extLst>
              <a:ext uri="{FF2B5EF4-FFF2-40B4-BE49-F238E27FC236}">
                <a16:creationId xmlns:a16="http://schemas.microsoft.com/office/drawing/2014/main" id="{ED533EC8-35A2-49A0-A09C-10D07C7593FC}"/>
              </a:ext>
            </a:extLst>
          </p:cNvPr>
          <p:cNvSpPr txBox="1"/>
          <p:nvPr/>
        </p:nvSpPr>
        <p:spPr>
          <a:xfrm>
            <a:off x="742523" y="5323754"/>
            <a:ext cx="1868129"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AR" sz="2800" dirty="0"/>
              <a:t>Obediencia</a:t>
            </a:r>
          </a:p>
        </p:txBody>
      </p:sp>
      <p:sp>
        <p:nvSpPr>
          <p:cNvPr id="26" name="CuadroTexto 25">
            <a:extLst>
              <a:ext uri="{FF2B5EF4-FFF2-40B4-BE49-F238E27FC236}">
                <a16:creationId xmlns:a16="http://schemas.microsoft.com/office/drawing/2014/main" id="{C49D5B83-1F5D-4C85-BDEE-E4CF5D1B6539}"/>
              </a:ext>
            </a:extLst>
          </p:cNvPr>
          <p:cNvSpPr txBox="1"/>
          <p:nvPr/>
        </p:nvSpPr>
        <p:spPr>
          <a:xfrm>
            <a:off x="9351423" y="895720"/>
            <a:ext cx="1868129"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AR" sz="2800" dirty="0"/>
              <a:t>Posesión</a:t>
            </a:r>
          </a:p>
        </p:txBody>
      </p:sp>
      <p:sp>
        <p:nvSpPr>
          <p:cNvPr id="27" name="CuadroTexto 26">
            <a:extLst>
              <a:ext uri="{FF2B5EF4-FFF2-40B4-BE49-F238E27FC236}">
                <a16:creationId xmlns:a16="http://schemas.microsoft.com/office/drawing/2014/main" id="{2D404CE6-B667-4F74-82B3-B6FD8CB57D2E}"/>
              </a:ext>
            </a:extLst>
          </p:cNvPr>
          <p:cNvSpPr txBox="1"/>
          <p:nvPr/>
        </p:nvSpPr>
        <p:spPr>
          <a:xfrm>
            <a:off x="9359216" y="5161962"/>
            <a:ext cx="2090261"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AR" sz="2800" dirty="0"/>
              <a:t>Libertad</a:t>
            </a:r>
          </a:p>
        </p:txBody>
      </p:sp>
    </p:spTree>
    <p:extLst>
      <p:ext uri="{BB962C8B-B14F-4D97-AF65-F5344CB8AC3E}">
        <p14:creationId xmlns:p14="http://schemas.microsoft.com/office/powerpoint/2010/main" val="3501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B6C32FB1-E84B-492A-9787-E9B2E7441257}"/>
              </a:ext>
            </a:extLst>
          </p:cNvPr>
          <p:cNvSpPr>
            <a:spLocks noGrp="1"/>
          </p:cNvSpPr>
          <p:nvPr>
            <p:ph type="ctrTitle"/>
          </p:nvPr>
        </p:nvSpPr>
        <p:spPr>
          <a:xfrm>
            <a:off x="579120" y="254000"/>
            <a:ext cx="11094720" cy="6268720"/>
          </a:xfrm>
          <a:solidFill>
            <a:schemeClr val="accent3">
              <a:lumMod val="40000"/>
              <a:lumOff val="60000"/>
            </a:schemeClr>
          </a:solidFill>
          <a:ln w="9525">
            <a:noFill/>
          </a:ln>
        </p:spPr>
        <p:style>
          <a:lnRef idx="2">
            <a:schemeClr val="accent5"/>
          </a:lnRef>
          <a:fillRef idx="1">
            <a:schemeClr val="lt1"/>
          </a:fillRef>
          <a:effectRef idx="0">
            <a:schemeClr val="accent5"/>
          </a:effectRef>
          <a:fontRef idx="minor">
            <a:schemeClr val="dk1"/>
          </a:fontRef>
        </p:style>
        <p:txBody>
          <a:bodyPr>
            <a:noAutofit/>
          </a:bodyPr>
          <a:lstStyle/>
          <a:p>
            <a:pPr>
              <a:lnSpc>
                <a:spcPct val="100000"/>
              </a:lnSpc>
              <a:spcBef>
                <a:spcPts val="1200"/>
              </a:spcBef>
              <a:spcAft>
                <a:spcPts val="1200"/>
              </a:spcAft>
              <a:defRPr/>
            </a:pPr>
            <a:r>
              <a:rPr lang="es-AR" sz="2400" dirty="0"/>
              <a:t>• </a:t>
            </a:r>
            <a:r>
              <a:rPr lang="es-AR" sz="2400" b="1" dirty="0"/>
              <a:t>Línea telefónica 144. Consejo Nacional de las Mujeres</a:t>
            </a:r>
            <a:r>
              <a:rPr lang="es-AR" sz="2400" dirty="0"/>
              <a:t>, destinada a brindar información, orientación, asesoramiento y contención para las mujeres en situación de violencia de todo el país, los 365 días del año, las 24 horas, de manera gratuita. </a:t>
            </a:r>
            <a:br>
              <a:rPr lang="es-AR" sz="2400" dirty="0"/>
            </a:br>
            <a:br>
              <a:rPr lang="es-AR" sz="2400" dirty="0"/>
            </a:br>
            <a:r>
              <a:rPr lang="es-AR" sz="2400" dirty="0"/>
              <a:t>• </a:t>
            </a:r>
            <a:r>
              <a:rPr lang="es-AR" sz="2400" b="1" dirty="0"/>
              <a:t>Línea telefónica 137. Ministerio de Justicia y Derechos Humanos de la Nación</a:t>
            </a:r>
            <a:r>
              <a:rPr lang="es-AR" sz="2400" dirty="0"/>
              <a:t>. Provee intervención y orientación social, psicológica y policial en calle y domicilio ante urgencias por violencia familiar.  </a:t>
            </a:r>
            <a:br>
              <a:rPr lang="es-AR" sz="2400" dirty="0"/>
            </a:br>
            <a:br>
              <a:rPr lang="es-AR" sz="2400" dirty="0"/>
            </a:br>
            <a:r>
              <a:rPr lang="es-AR" sz="2400" dirty="0"/>
              <a:t>• </a:t>
            </a:r>
            <a:r>
              <a:rPr lang="es-AR" sz="2400" b="1" dirty="0"/>
              <a:t>Oficina de Violencia Doméstica de la Corte Suprema de Justicia</a:t>
            </a:r>
            <a:r>
              <a:rPr lang="es-AR" sz="2400" dirty="0"/>
              <a:t>. Atención las 24 horas los 365 días del año. Dependiente de la Corte Suprema de Justicia de la Nación. Recibe denuncias judiciales de violencia familiar. Lavalle 1250, Ciudad de Buenos Aires. Tel.: (011) 4370-4600 (</a:t>
            </a:r>
            <a:r>
              <a:rPr lang="es-AR" sz="2400" dirty="0" err="1"/>
              <a:t>int</a:t>
            </a:r>
            <a:r>
              <a:rPr lang="es-AR" sz="2400" dirty="0"/>
              <a:t>. 4510 al 4514). </a:t>
            </a:r>
            <a:br>
              <a:rPr lang="es-AR" sz="2400" dirty="0"/>
            </a:br>
            <a:br>
              <a:rPr lang="es-AR" sz="2400" dirty="0"/>
            </a:br>
            <a:r>
              <a:rPr lang="es-AR" sz="2400" dirty="0"/>
              <a:t>• </a:t>
            </a:r>
            <a:r>
              <a:rPr lang="es-AR" sz="2400" b="1" dirty="0"/>
              <a:t>Oficina de Asistencia Integral a la Víctima de Delito</a:t>
            </a:r>
            <a:r>
              <a:rPr lang="es-AR" sz="2400" dirty="0"/>
              <a:t>. Dependiente de la Procuración General de la Nación. Da asesoramiento legal y contención psicológica en el proceso de denuncia. Pte. Perón 2455, 1° piso, Ciudad de Buenos Aires. Tel.: (011) 4952-9980 / 8629.  </a:t>
            </a:r>
          </a:p>
        </p:txBody>
      </p:sp>
    </p:spTree>
    <p:extLst>
      <p:ext uri="{BB962C8B-B14F-4D97-AF65-F5344CB8AC3E}">
        <p14:creationId xmlns:p14="http://schemas.microsoft.com/office/powerpoint/2010/main" val="1453456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B6C32FB1-E84B-492A-9787-E9B2E7441257}"/>
              </a:ext>
            </a:extLst>
          </p:cNvPr>
          <p:cNvSpPr>
            <a:spLocks noGrp="1"/>
          </p:cNvSpPr>
          <p:nvPr>
            <p:ph type="ctrTitle"/>
          </p:nvPr>
        </p:nvSpPr>
        <p:spPr>
          <a:xfrm>
            <a:off x="548640" y="353961"/>
            <a:ext cx="11094720" cy="6076336"/>
          </a:xfrm>
          <a:solidFill>
            <a:schemeClr val="accent3">
              <a:lumMod val="40000"/>
              <a:lumOff val="60000"/>
            </a:schemeClr>
          </a:solidFill>
          <a:ln w="9525">
            <a:noFill/>
          </a:ln>
        </p:spPr>
        <p:style>
          <a:lnRef idx="2">
            <a:schemeClr val="accent5"/>
          </a:lnRef>
          <a:fillRef idx="1">
            <a:schemeClr val="lt1"/>
          </a:fillRef>
          <a:effectRef idx="0">
            <a:schemeClr val="accent5"/>
          </a:effectRef>
          <a:fontRef idx="minor">
            <a:schemeClr val="dk1"/>
          </a:fontRef>
        </p:style>
        <p:txBody>
          <a:bodyPr>
            <a:noAutofit/>
          </a:bodyPr>
          <a:lstStyle/>
          <a:p>
            <a:pPr>
              <a:lnSpc>
                <a:spcPct val="100000"/>
              </a:lnSpc>
              <a:spcBef>
                <a:spcPts val="1200"/>
              </a:spcBef>
              <a:spcAft>
                <a:spcPts val="1200"/>
              </a:spcAft>
              <a:defRPr/>
            </a:pPr>
            <a:r>
              <a:rPr lang="es-AR" sz="2500" dirty="0"/>
              <a:t>• </a:t>
            </a:r>
            <a:r>
              <a:rPr lang="es-AR" sz="2500" b="1" dirty="0"/>
              <a:t>Centro de Orientación a la Víctima</a:t>
            </a:r>
            <a:r>
              <a:rPr lang="es-AR" sz="2500" dirty="0"/>
              <a:t>. Dependiente de la Policía Federal Argentina. Recibe denuncias y provee orientación social, psicológica y legal ante situaciones de violencia familiar. Avda. Las Heras 1855, 1° piso, Ciudad de Buenos Aires. Tel.: (011) 4801-4444 o línea 131 (pedir con el interno del Centro de Orientación a la Víctima). </a:t>
            </a:r>
            <a:br>
              <a:rPr lang="es-AR" sz="2500" dirty="0"/>
            </a:br>
            <a:br>
              <a:rPr lang="es-AR" sz="2500" dirty="0"/>
            </a:br>
            <a:r>
              <a:rPr lang="es-AR" sz="2500" dirty="0"/>
              <a:t>• </a:t>
            </a:r>
            <a:r>
              <a:rPr lang="es-AR" sz="2500" b="1" dirty="0"/>
              <a:t>Centro de Atención a Víctimas de Violencia sexual</a:t>
            </a:r>
            <a:r>
              <a:rPr lang="es-AR" sz="2500" dirty="0"/>
              <a:t>. Dependiente de la Policía Federal Argentina. Recibe denuncias y provee orientación social, psicológica y legal ante situaciones de violencia sexual. Pasaje </a:t>
            </a:r>
            <a:r>
              <a:rPr lang="es-AR" sz="2500" dirty="0" err="1"/>
              <a:t>Peluffo</a:t>
            </a:r>
            <a:r>
              <a:rPr lang="es-AR" sz="2500" dirty="0"/>
              <a:t> 3981, Ciudad de Buenos Aires. Tel.: (011) 4981-6882 104. </a:t>
            </a:r>
            <a:br>
              <a:rPr lang="es-AR" sz="2500" dirty="0"/>
            </a:br>
            <a:br>
              <a:rPr lang="es-AR" sz="2500" dirty="0"/>
            </a:br>
            <a:r>
              <a:rPr lang="es-AR" sz="2500" dirty="0"/>
              <a:t>• </a:t>
            </a:r>
            <a:r>
              <a:rPr lang="es-AR" sz="2500" b="1" dirty="0"/>
              <a:t>Brigada Móvil de Intervención en Urgencias con Víctimas de Delitos Sexuales.</a:t>
            </a:r>
            <a:r>
              <a:rPr lang="es-AR" sz="2500" dirty="0"/>
              <a:t> Dependiente del Ministerio de Justicia, Seguridad y Derechos Humanos de la Nación. Provee orientación, acompañamiento para la atención de la salud e información durante el proceso de la denuncia por violencia sexual. Recibe denuncias en cualquier comisaría o llamando al (011) 4958-4291 o 4981-6882.</a:t>
            </a:r>
          </a:p>
        </p:txBody>
      </p:sp>
    </p:spTree>
    <p:extLst>
      <p:ext uri="{BB962C8B-B14F-4D97-AF65-F5344CB8AC3E}">
        <p14:creationId xmlns:p14="http://schemas.microsoft.com/office/powerpoint/2010/main" val="4057596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CA897-55BE-4824-89D0-4BCAE3381C26}"/>
              </a:ext>
            </a:extLst>
          </p:cNvPr>
          <p:cNvSpPr>
            <a:spLocks noGrp="1"/>
          </p:cNvSpPr>
          <p:nvPr>
            <p:ph type="title"/>
          </p:nvPr>
        </p:nvSpPr>
        <p:spPr>
          <a:xfrm>
            <a:off x="845573" y="339213"/>
            <a:ext cx="10058400" cy="791851"/>
          </a:xfrm>
        </p:spPr>
        <p:txBody>
          <a:bodyPr/>
          <a:lstStyle/>
          <a:p>
            <a:r>
              <a:rPr lang="es-AR" dirty="0"/>
              <a:t>Para reflexionar…</a:t>
            </a:r>
          </a:p>
        </p:txBody>
      </p:sp>
      <p:sp>
        <p:nvSpPr>
          <p:cNvPr id="5" name="Rectángulo 4">
            <a:extLst>
              <a:ext uri="{FF2B5EF4-FFF2-40B4-BE49-F238E27FC236}">
                <a16:creationId xmlns:a16="http://schemas.microsoft.com/office/drawing/2014/main" id="{46C70226-107C-46ED-8488-71F9ED2A49B9}"/>
              </a:ext>
            </a:extLst>
          </p:cNvPr>
          <p:cNvSpPr/>
          <p:nvPr/>
        </p:nvSpPr>
        <p:spPr>
          <a:xfrm>
            <a:off x="483476" y="1853980"/>
            <a:ext cx="11130455" cy="2348335"/>
          </a:xfrm>
          <a:prstGeom prst="rect">
            <a:avLst/>
          </a:prstGeom>
        </p:spPr>
        <p:txBody>
          <a:bodyPr wrap="square">
            <a:spAutoFit/>
          </a:bodyPr>
          <a:lstStyle/>
          <a:p>
            <a:pPr marL="536575" lvl="0" indent="-536575" defTabSz="914400">
              <a:lnSpc>
                <a:spcPct val="90000"/>
              </a:lnSpc>
              <a:spcBef>
                <a:spcPts val="1200"/>
              </a:spcBef>
              <a:spcAft>
                <a:spcPts val="200"/>
              </a:spcAft>
              <a:buClr>
                <a:srgbClr val="AD84C6"/>
              </a:buClr>
              <a:buSzPct val="100000"/>
              <a:buFont typeface="Wingdings" panose="05000000000000000000" pitchFamily="2" charset="2"/>
              <a:buChar char="v"/>
            </a:pPr>
            <a:r>
              <a:rPr lang="es-AR" sz="3100" dirty="0">
                <a:solidFill>
                  <a:prstClr val="black">
                    <a:lumMod val="75000"/>
                    <a:lumOff val="25000"/>
                  </a:prstClr>
                </a:solidFill>
              </a:rPr>
              <a:t>Tres argumentos para fundamentar el trabajo sobre estos temas</a:t>
            </a:r>
          </a:p>
          <a:p>
            <a:pPr marL="536575" lvl="0" indent="-536575" defTabSz="914400">
              <a:lnSpc>
                <a:spcPct val="90000"/>
              </a:lnSpc>
              <a:spcBef>
                <a:spcPts val="1200"/>
              </a:spcBef>
              <a:spcAft>
                <a:spcPts val="200"/>
              </a:spcAft>
              <a:buClr>
                <a:srgbClr val="AD84C6"/>
              </a:buClr>
              <a:buSzPct val="100000"/>
              <a:buFont typeface="Wingdings" panose="05000000000000000000" pitchFamily="2" charset="2"/>
              <a:buChar char="v"/>
            </a:pPr>
            <a:r>
              <a:rPr lang="es-AR" sz="3100" dirty="0">
                <a:solidFill>
                  <a:prstClr val="black">
                    <a:lumMod val="75000"/>
                    <a:lumOff val="25000"/>
                  </a:prstClr>
                </a:solidFill>
              </a:rPr>
              <a:t>Tres temores que nos provoca comprometernos con estos temas</a:t>
            </a:r>
          </a:p>
          <a:p>
            <a:pPr marL="536575" lvl="0" indent="-536575" defTabSz="914400">
              <a:lnSpc>
                <a:spcPct val="90000"/>
              </a:lnSpc>
              <a:spcBef>
                <a:spcPts val="1200"/>
              </a:spcBef>
              <a:spcAft>
                <a:spcPts val="200"/>
              </a:spcAft>
              <a:buClr>
                <a:srgbClr val="AD84C6"/>
              </a:buClr>
              <a:buSzPct val="100000"/>
              <a:buFont typeface="Wingdings" panose="05000000000000000000" pitchFamily="2" charset="2"/>
              <a:buChar char="v"/>
            </a:pPr>
            <a:r>
              <a:rPr lang="es-AR" sz="3100" dirty="0">
                <a:solidFill>
                  <a:prstClr val="black">
                    <a:lumMod val="75000"/>
                    <a:lumOff val="25000"/>
                  </a:prstClr>
                </a:solidFill>
              </a:rPr>
              <a:t>Tres irrenunciables para tener en cuenta a la hora de planificar</a:t>
            </a:r>
          </a:p>
          <a:p>
            <a:pPr marL="536575" lvl="0" indent="-536575" defTabSz="914400">
              <a:lnSpc>
                <a:spcPct val="90000"/>
              </a:lnSpc>
              <a:spcBef>
                <a:spcPts val="1200"/>
              </a:spcBef>
              <a:spcAft>
                <a:spcPts val="200"/>
              </a:spcAft>
              <a:buClr>
                <a:srgbClr val="AD84C6"/>
              </a:buClr>
              <a:buSzPct val="100000"/>
              <a:buFont typeface="Wingdings" panose="05000000000000000000" pitchFamily="2" charset="2"/>
              <a:buChar char="v"/>
            </a:pPr>
            <a:r>
              <a:rPr lang="es-AR" sz="3100" dirty="0">
                <a:solidFill>
                  <a:prstClr val="black">
                    <a:lumMod val="75000"/>
                    <a:lumOff val="25000"/>
                  </a:prstClr>
                </a:solidFill>
              </a:rPr>
              <a:t>Tres acciones para llevar a cabo en nuestra institución</a:t>
            </a:r>
          </a:p>
        </p:txBody>
      </p:sp>
      <p:sp>
        <p:nvSpPr>
          <p:cNvPr id="4" name="CuadroTexto 2">
            <a:extLst>
              <a:ext uri="{FF2B5EF4-FFF2-40B4-BE49-F238E27FC236}">
                <a16:creationId xmlns:a16="http://schemas.microsoft.com/office/drawing/2014/main" id="{A5437740-9629-4B4A-95D5-FC3CF5C42E29}"/>
              </a:ext>
            </a:extLst>
          </p:cNvPr>
          <p:cNvSpPr txBox="1"/>
          <p:nvPr/>
        </p:nvSpPr>
        <p:spPr>
          <a:xfrm>
            <a:off x="8487696" y="5309419"/>
            <a:ext cx="2408904"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AR" sz="2400" dirty="0"/>
              <a:t>Muchas gracias</a:t>
            </a:r>
          </a:p>
        </p:txBody>
      </p:sp>
    </p:spTree>
    <p:extLst>
      <p:ext uri="{BB962C8B-B14F-4D97-AF65-F5344CB8AC3E}">
        <p14:creationId xmlns:p14="http://schemas.microsoft.com/office/powerpoint/2010/main" val="57329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0F12F4F4-FAE4-4983-B741-93D0C133328B}"/>
              </a:ext>
            </a:extLst>
          </p:cNvPr>
          <p:cNvPicPr>
            <a:picLocks noChangeAspect="1"/>
          </p:cNvPicPr>
          <p:nvPr/>
        </p:nvPicPr>
        <p:blipFill>
          <a:blip r:embed="rId2" cstate="print"/>
          <a:stretch>
            <a:fillRect/>
          </a:stretch>
        </p:blipFill>
        <p:spPr>
          <a:xfrm>
            <a:off x="1256661" y="485256"/>
            <a:ext cx="10040603" cy="6064470"/>
          </a:xfrm>
          <a:prstGeom prst="rect">
            <a:avLst/>
          </a:prstGeom>
          <a:effectLst>
            <a:glow rad="152400">
              <a:schemeClr val="accent1">
                <a:alpha val="93000"/>
              </a:schemeClr>
            </a:glow>
          </a:effectLst>
        </p:spPr>
      </p:pic>
      <p:sp>
        <p:nvSpPr>
          <p:cNvPr id="6" name="CuadroTexto 5">
            <a:extLst>
              <a:ext uri="{FF2B5EF4-FFF2-40B4-BE49-F238E27FC236}">
                <a16:creationId xmlns:a16="http://schemas.microsoft.com/office/drawing/2014/main" id="{B1150DB3-B70A-4F80-A3DB-ECB535483A77}"/>
              </a:ext>
            </a:extLst>
          </p:cNvPr>
          <p:cNvSpPr txBox="1"/>
          <p:nvPr/>
        </p:nvSpPr>
        <p:spPr>
          <a:xfrm>
            <a:off x="5948514" y="2026994"/>
            <a:ext cx="5109045" cy="2800767"/>
          </a:xfrm>
          <a:prstGeom prst="rect">
            <a:avLst/>
          </a:prstGeom>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s-AR" sz="2200" dirty="0"/>
              <a:t>“Toda conducta, acción u omisión, que de manera directa o indirecta, tanto en el ámbito público como en el privado, basada en una relación desigual de poder, afecte su vida, libertad, dignidad, integridad física, psicológica, sexual, económica o patrimonial, como así también su seguridad personal” (Ley  26.485)</a:t>
            </a:r>
          </a:p>
        </p:txBody>
      </p:sp>
      <p:sp>
        <p:nvSpPr>
          <p:cNvPr id="5" name="Rectángulo 4">
            <a:extLst>
              <a:ext uri="{FF2B5EF4-FFF2-40B4-BE49-F238E27FC236}">
                <a16:creationId xmlns:a16="http://schemas.microsoft.com/office/drawing/2014/main" id="{F9302B90-4C33-439E-8A7E-F5369AB222F0}"/>
              </a:ext>
            </a:extLst>
          </p:cNvPr>
          <p:cNvSpPr/>
          <p:nvPr/>
        </p:nvSpPr>
        <p:spPr>
          <a:xfrm>
            <a:off x="6105299" y="853015"/>
            <a:ext cx="4555542" cy="553998"/>
          </a:xfrm>
          <a:prstGeom prst="rect">
            <a:avLst/>
          </a:prstGeom>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r>
              <a:rPr lang="es-AR" sz="3000" dirty="0"/>
              <a:t>Violencia contra las mujeres</a:t>
            </a:r>
          </a:p>
        </p:txBody>
      </p:sp>
      <p:sp>
        <p:nvSpPr>
          <p:cNvPr id="15" name="Flecha: hacia abajo 14">
            <a:extLst>
              <a:ext uri="{FF2B5EF4-FFF2-40B4-BE49-F238E27FC236}">
                <a16:creationId xmlns:a16="http://schemas.microsoft.com/office/drawing/2014/main" id="{19B3DFD4-ED3F-4806-8C0B-DFF19BF40D58}"/>
              </a:ext>
            </a:extLst>
          </p:cNvPr>
          <p:cNvSpPr/>
          <p:nvPr/>
        </p:nvSpPr>
        <p:spPr>
          <a:xfrm>
            <a:off x="8202272" y="1510288"/>
            <a:ext cx="279033" cy="459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3000"/>
          </a:p>
        </p:txBody>
      </p:sp>
      <p:sp>
        <p:nvSpPr>
          <p:cNvPr id="2" name="Rectángulo 1">
            <a:extLst>
              <a:ext uri="{FF2B5EF4-FFF2-40B4-BE49-F238E27FC236}">
                <a16:creationId xmlns:a16="http://schemas.microsoft.com/office/drawing/2014/main" id="{01D9B81D-D059-450A-844B-65C53E2C19A8}"/>
              </a:ext>
            </a:extLst>
          </p:cNvPr>
          <p:cNvSpPr/>
          <p:nvPr/>
        </p:nvSpPr>
        <p:spPr>
          <a:xfrm>
            <a:off x="4680155" y="5125035"/>
            <a:ext cx="6377405" cy="1107996"/>
          </a:xfrm>
          <a:prstGeom prst="rect">
            <a:avLst/>
          </a:prstGeom>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s-AR" sz="2200" b="1" dirty="0"/>
              <a:t>Indirecta</a:t>
            </a:r>
            <a:r>
              <a:rPr lang="es-AR" sz="2200" dirty="0"/>
              <a:t>: “toda conducta, acción u omisión, disposición, criterio o práctica discriminatoria que ponga a la mujer en desventaja con respecto al varón”.</a:t>
            </a:r>
          </a:p>
        </p:txBody>
      </p:sp>
    </p:spTree>
    <p:extLst>
      <p:ext uri="{BB962C8B-B14F-4D97-AF65-F5344CB8AC3E}">
        <p14:creationId xmlns:p14="http://schemas.microsoft.com/office/powerpoint/2010/main" val="258474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290663D-2F63-43D1-A20F-C1CAE61C55D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17000" contrast="-60000"/>
                    </a14:imgEffect>
                  </a14:imgLayer>
                </a14:imgProps>
              </a:ext>
            </a:extLst>
          </a:blip>
          <a:stretch>
            <a:fillRect/>
          </a:stretch>
        </p:blipFill>
        <p:spPr>
          <a:xfrm>
            <a:off x="381001" y="470108"/>
            <a:ext cx="6632028" cy="4692505"/>
          </a:xfrm>
          <a:prstGeom prst="rect">
            <a:avLst/>
          </a:prstGeom>
          <a:effectLst>
            <a:glow rad="152400">
              <a:schemeClr val="accent1">
                <a:alpha val="93000"/>
              </a:schemeClr>
            </a:glow>
          </a:effectLst>
        </p:spPr>
      </p:pic>
      <p:pic>
        <p:nvPicPr>
          <p:cNvPr id="2" name="Imagen 1">
            <a:extLst>
              <a:ext uri="{FF2B5EF4-FFF2-40B4-BE49-F238E27FC236}">
                <a16:creationId xmlns:a16="http://schemas.microsoft.com/office/drawing/2014/main" id="{A59462ED-D018-4C5E-B7E2-C6AABE29A0E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77000"/>
                    </a14:imgEffect>
                    <a14:imgEffect>
                      <a14:brightnessContrast contrast="-44000"/>
                    </a14:imgEffect>
                  </a14:imgLayer>
                </a14:imgProps>
              </a:ext>
            </a:extLst>
          </a:blip>
          <a:srcRect l="9535"/>
          <a:stretch/>
        </p:blipFill>
        <p:spPr>
          <a:xfrm>
            <a:off x="5854262" y="2722076"/>
            <a:ext cx="5887911" cy="3777047"/>
          </a:xfrm>
          <a:prstGeom prst="rect">
            <a:avLst/>
          </a:prstGeom>
          <a:effectLst>
            <a:glow rad="152400">
              <a:schemeClr val="accent1">
                <a:alpha val="93000"/>
              </a:schemeClr>
            </a:glow>
          </a:effectLst>
        </p:spPr>
      </p:pic>
    </p:spTree>
    <p:extLst>
      <p:ext uri="{BB962C8B-B14F-4D97-AF65-F5344CB8AC3E}">
        <p14:creationId xmlns:p14="http://schemas.microsoft.com/office/powerpoint/2010/main" val="317782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7115984-6242-44A6-B631-BB98945A58D3}"/>
              </a:ext>
            </a:extLst>
          </p:cNvPr>
          <p:cNvPicPr>
            <a:picLocks noChangeAspect="1"/>
          </p:cNvPicPr>
          <p:nvPr/>
        </p:nvPicPr>
        <p:blipFill>
          <a:blip r:embed="rId2" cstate="print"/>
          <a:stretch>
            <a:fillRect/>
          </a:stretch>
        </p:blipFill>
        <p:spPr>
          <a:xfrm>
            <a:off x="1006867" y="377575"/>
            <a:ext cx="9791272" cy="6102849"/>
          </a:xfrm>
          <a:prstGeom prst="rect">
            <a:avLst/>
          </a:prstGeom>
        </p:spPr>
      </p:pic>
      <p:pic>
        <p:nvPicPr>
          <p:cNvPr id="8" name="Imagen 7">
            <a:extLst>
              <a:ext uri="{FF2B5EF4-FFF2-40B4-BE49-F238E27FC236}">
                <a16:creationId xmlns:a16="http://schemas.microsoft.com/office/drawing/2014/main" id="{7C0ADF2F-D470-4851-8477-CE8CA7020F03}"/>
              </a:ext>
            </a:extLst>
          </p:cNvPr>
          <p:cNvPicPr>
            <a:picLocks noChangeAspect="1"/>
          </p:cNvPicPr>
          <p:nvPr/>
        </p:nvPicPr>
        <p:blipFill>
          <a:blip r:embed="rId3" cstate="print"/>
          <a:stretch>
            <a:fillRect/>
          </a:stretch>
        </p:blipFill>
        <p:spPr>
          <a:xfrm>
            <a:off x="3600854" y="1787698"/>
            <a:ext cx="4639088" cy="3282601"/>
          </a:xfrm>
          <a:prstGeom prst="rect">
            <a:avLst/>
          </a:prstGeom>
        </p:spPr>
      </p:pic>
      <p:sp>
        <p:nvSpPr>
          <p:cNvPr id="4" name="3 CuadroTexto"/>
          <p:cNvSpPr txBox="1"/>
          <p:nvPr/>
        </p:nvSpPr>
        <p:spPr>
          <a:xfrm>
            <a:off x="4888522" y="656492"/>
            <a:ext cx="2098431"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AR" sz="2800" dirty="0"/>
              <a:t>Instituciones educativas</a:t>
            </a:r>
          </a:p>
        </p:txBody>
      </p:sp>
    </p:spTree>
    <p:extLst>
      <p:ext uri="{BB962C8B-B14F-4D97-AF65-F5344CB8AC3E}">
        <p14:creationId xmlns:p14="http://schemas.microsoft.com/office/powerpoint/2010/main" val="117273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AB4F54-A6D8-452E-A745-8B92062409F7}"/>
              </a:ext>
            </a:extLst>
          </p:cNvPr>
          <p:cNvPicPr>
            <a:picLocks noChangeAspect="1"/>
          </p:cNvPicPr>
          <p:nvPr/>
        </p:nvPicPr>
        <p:blipFill>
          <a:blip r:embed="rId2" cstate="print"/>
          <a:stretch>
            <a:fillRect/>
          </a:stretch>
        </p:blipFill>
        <p:spPr>
          <a:xfrm>
            <a:off x="1839074" y="985804"/>
            <a:ext cx="8507001" cy="4993241"/>
          </a:xfrm>
          <a:prstGeom prst="rect">
            <a:avLst/>
          </a:prstGeom>
        </p:spPr>
      </p:pic>
      <p:sp>
        <p:nvSpPr>
          <p:cNvPr id="3" name="2 CuadroTexto"/>
          <p:cNvSpPr txBox="1"/>
          <p:nvPr/>
        </p:nvSpPr>
        <p:spPr>
          <a:xfrm>
            <a:off x="2965939" y="492369"/>
            <a:ext cx="6236676"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AR" sz="2800" dirty="0"/>
              <a:t>Función de las instituciones educativas</a:t>
            </a:r>
          </a:p>
        </p:txBody>
      </p:sp>
    </p:spTree>
    <p:extLst>
      <p:ext uri="{BB962C8B-B14F-4D97-AF65-F5344CB8AC3E}">
        <p14:creationId xmlns:p14="http://schemas.microsoft.com/office/powerpoint/2010/main" val="337229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CA897-55BE-4824-89D0-4BCAE3381C26}"/>
              </a:ext>
            </a:extLst>
          </p:cNvPr>
          <p:cNvSpPr>
            <a:spLocks noGrp="1"/>
          </p:cNvSpPr>
          <p:nvPr>
            <p:ph type="title"/>
          </p:nvPr>
        </p:nvSpPr>
        <p:spPr>
          <a:xfrm>
            <a:off x="845573" y="339213"/>
            <a:ext cx="10058400" cy="791851"/>
          </a:xfrm>
        </p:spPr>
        <p:txBody>
          <a:bodyPr/>
          <a:lstStyle/>
          <a:p>
            <a:r>
              <a:rPr lang="es-AR" dirty="0"/>
              <a:t>Marco legal nacional</a:t>
            </a:r>
          </a:p>
        </p:txBody>
      </p:sp>
      <p:sp>
        <p:nvSpPr>
          <p:cNvPr id="3" name="Marcador de contenido 2">
            <a:extLst>
              <a:ext uri="{FF2B5EF4-FFF2-40B4-BE49-F238E27FC236}">
                <a16:creationId xmlns:a16="http://schemas.microsoft.com/office/drawing/2014/main" id="{C9AF381D-8BE3-4B08-8BC3-77761C9FE8E7}"/>
              </a:ext>
            </a:extLst>
          </p:cNvPr>
          <p:cNvSpPr>
            <a:spLocks noGrp="1"/>
          </p:cNvSpPr>
          <p:nvPr>
            <p:ph idx="1"/>
          </p:nvPr>
        </p:nvSpPr>
        <p:spPr>
          <a:xfrm>
            <a:off x="845573" y="1202677"/>
            <a:ext cx="10638504" cy="4820171"/>
          </a:xfrm>
          <a:solidFill>
            <a:schemeClr val="accent3">
              <a:lumMod val="40000"/>
              <a:lumOff val="60000"/>
            </a:schemeClr>
          </a:solidFill>
        </p:spPr>
        <p:txBody>
          <a:bodyPr>
            <a:normAutofit fontScale="85000" lnSpcReduction="20000"/>
          </a:bodyPr>
          <a:lstStyle/>
          <a:p>
            <a:pPr marL="452438" indent="-276225">
              <a:lnSpc>
                <a:spcPct val="150000"/>
              </a:lnSpc>
              <a:buFont typeface="Wingdings" panose="05000000000000000000" pitchFamily="2" charset="2"/>
              <a:buChar char="v"/>
            </a:pPr>
            <a:r>
              <a:rPr lang="es-AR" sz="2600" b="1" dirty="0"/>
              <a:t>Ley N.º 26.061/05, de Protección Integral de Derechos de Niñas, Niños y Adolescentes</a:t>
            </a:r>
          </a:p>
          <a:p>
            <a:pPr marL="452438" lvl="0" indent="-276225">
              <a:lnSpc>
                <a:spcPct val="150000"/>
              </a:lnSpc>
              <a:buFont typeface="Wingdings" panose="05000000000000000000" pitchFamily="2" charset="2"/>
              <a:buChar char="v"/>
            </a:pPr>
            <a:r>
              <a:rPr lang="es-AR" sz="2600" b="1" dirty="0">
                <a:sym typeface="Source Sans Pro"/>
              </a:rPr>
              <a:t>Ley N.° 26.150/06, Programa Nacional d</a:t>
            </a:r>
            <a:r>
              <a:rPr lang="es-AR" sz="2600" b="1" dirty="0"/>
              <a:t>e Educación Sexual Integral</a:t>
            </a:r>
            <a:endParaRPr lang="es-AR" sz="2600" dirty="0"/>
          </a:p>
          <a:p>
            <a:pPr marL="452438" indent="-276225">
              <a:lnSpc>
                <a:spcPct val="150000"/>
              </a:lnSpc>
              <a:buFont typeface="Wingdings" panose="05000000000000000000" pitchFamily="2" charset="2"/>
              <a:buChar char="v"/>
            </a:pPr>
            <a:r>
              <a:rPr lang="es-AR" sz="2600" b="1" dirty="0"/>
              <a:t>Ley N.º 26.206/06, de Educación Nacional </a:t>
            </a:r>
          </a:p>
          <a:p>
            <a:pPr marL="452438" indent="-276225">
              <a:lnSpc>
                <a:spcPct val="150000"/>
              </a:lnSpc>
              <a:buFont typeface="Wingdings" panose="05000000000000000000" pitchFamily="2" charset="2"/>
              <a:buChar char="v"/>
            </a:pPr>
            <a:r>
              <a:rPr lang="es-AR" sz="2600" b="1" dirty="0"/>
              <a:t>Ley N.º 26.485/09, de Protección Integral para Prevenir, Sancionar y Erradicar la Violencia contra las Mujeres en los Ámbitos en que Desarrollen sus Relaciones Interpersonales </a:t>
            </a:r>
          </a:p>
          <a:p>
            <a:pPr marL="452438" indent="-276225">
              <a:lnSpc>
                <a:spcPct val="150000"/>
              </a:lnSpc>
              <a:buFont typeface="Wingdings" panose="05000000000000000000" pitchFamily="2" charset="2"/>
              <a:buChar char="v"/>
            </a:pPr>
            <a:r>
              <a:rPr lang="es-AR" sz="2600" b="1" dirty="0"/>
              <a:t>Ley N.º 27.234/15,</a:t>
            </a:r>
            <a:r>
              <a:rPr lang="es-AR" sz="2600" b="1" dirty="0">
                <a:sym typeface="Source Sans Pro"/>
              </a:rPr>
              <a:t> Educar en igualdad</a:t>
            </a:r>
            <a:endParaRPr lang="es-AR" sz="2600" b="1" dirty="0"/>
          </a:p>
          <a:p>
            <a:pPr marL="452438" indent="0">
              <a:buNone/>
            </a:pPr>
            <a:r>
              <a:rPr lang="es-AR" dirty="0"/>
              <a:t>Obligatoriedad de realizar al menos una jornada anual en establecimientos educativos con vistas a que los alumnos, las alumnas y docentes desarrollen y afiancen actitudes, saberes, valores y prácticas que contribuyan a prevenir y erradicar la violencia de género. </a:t>
            </a:r>
          </a:p>
          <a:p>
            <a:pPr marL="452438" indent="-276225">
              <a:lnSpc>
                <a:spcPct val="120000"/>
              </a:lnSpc>
              <a:buFont typeface="Wingdings" panose="05000000000000000000" pitchFamily="2" charset="2"/>
              <a:buChar char="v"/>
            </a:pPr>
            <a:endParaRPr lang="es-AR" sz="2100" b="1" dirty="0"/>
          </a:p>
          <a:p>
            <a:pPr marL="452438" indent="0">
              <a:buNone/>
            </a:pPr>
            <a:endParaRPr lang="es-AR" dirty="0"/>
          </a:p>
        </p:txBody>
      </p:sp>
    </p:spTree>
    <p:extLst>
      <p:ext uri="{BB962C8B-B14F-4D97-AF65-F5344CB8AC3E}">
        <p14:creationId xmlns:p14="http://schemas.microsoft.com/office/powerpoint/2010/main" val="247911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CA897-55BE-4824-89D0-4BCAE3381C26}"/>
              </a:ext>
            </a:extLst>
          </p:cNvPr>
          <p:cNvSpPr>
            <a:spLocks noGrp="1"/>
          </p:cNvSpPr>
          <p:nvPr>
            <p:ph type="title"/>
          </p:nvPr>
        </p:nvSpPr>
        <p:spPr>
          <a:xfrm>
            <a:off x="869957" y="607437"/>
            <a:ext cx="10058400" cy="791851"/>
          </a:xfrm>
        </p:spPr>
        <p:txBody>
          <a:bodyPr/>
          <a:lstStyle/>
          <a:p>
            <a:r>
              <a:rPr lang="es-AR" dirty="0"/>
              <a:t>Marco legal - CABA</a:t>
            </a:r>
          </a:p>
        </p:txBody>
      </p:sp>
      <p:sp>
        <p:nvSpPr>
          <p:cNvPr id="3" name="Marcador de contenido 2">
            <a:extLst>
              <a:ext uri="{FF2B5EF4-FFF2-40B4-BE49-F238E27FC236}">
                <a16:creationId xmlns:a16="http://schemas.microsoft.com/office/drawing/2014/main" id="{C9AF381D-8BE3-4B08-8BC3-77761C9FE8E7}"/>
              </a:ext>
            </a:extLst>
          </p:cNvPr>
          <p:cNvSpPr>
            <a:spLocks noGrp="1"/>
          </p:cNvSpPr>
          <p:nvPr>
            <p:ph idx="1"/>
          </p:nvPr>
        </p:nvSpPr>
        <p:spPr>
          <a:xfrm>
            <a:off x="638308" y="1690357"/>
            <a:ext cx="10944091" cy="2064779"/>
          </a:xfrm>
          <a:solidFill>
            <a:schemeClr val="accent3">
              <a:lumMod val="40000"/>
              <a:lumOff val="60000"/>
            </a:schemeClr>
          </a:solidFill>
        </p:spPr>
        <p:txBody>
          <a:bodyPr>
            <a:noAutofit/>
          </a:bodyPr>
          <a:lstStyle/>
          <a:p>
            <a:pPr marL="452438" indent="-276225">
              <a:buFont typeface="Wingdings" panose="05000000000000000000" pitchFamily="2" charset="2"/>
              <a:buChar char="v"/>
            </a:pPr>
            <a:endParaRPr lang="es-AR" sz="2200" dirty="0"/>
          </a:p>
          <a:p>
            <a:pPr marL="452438" indent="-276225">
              <a:buFont typeface="Wingdings" panose="05000000000000000000" pitchFamily="2" charset="2"/>
              <a:buChar char="v"/>
            </a:pPr>
            <a:r>
              <a:rPr lang="es-AR" sz="2200" b="1" dirty="0">
                <a:sym typeface="Source Sans Pro"/>
              </a:rPr>
              <a:t>Ley N.° 114/98,</a:t>
            </a:r>
            <a:r>
              <a:rPr lang="es-AR" sz="2200" dirty="0">
                <a:solidFill>
                  <a:schemeClr val="tx2"/>
                </a:solidFill>
                <a:latin typeface="Source Sans Pro"/>
                <a:ea typeface="Source Sans Pro"/>
                <a:cs typeface="Source Sans Pro"/>
                <a:sym typeface="Source Sans Pro"/>
              </a:rPr>
              <a:t> </a:t>
            </a:r>
            <a:r>
              <a:rPr lang="es-AR" sz="2200" b="1" dirty="0">
                <a:sym typeface="Source Sans Pro"/>
              </a:rPr>
              <a:t>Responsabilidad en la protección de los derechos de niños, niñas y adolescentes</a:t>
            </a:r>
          </a:p>
          <a:p>
            <a:pPr marL="452438" indent="-276225">
              <a:buFont typeface="Wingdings" panose="05000000000000000000" pitchFamily="2" charset="2"/>
              <a:buChar char="v"/>
            </a:pPr>
            <a:r>
              <a:rPr lang="es-AR" sz="2200" b="1" dirty="0">
                <a:sym typeface="Source Sans Pro"/>
              </a:rPr>
              <a:t>Ley N.° 2110/06, de Educación Sexual Integral</a:t>
            </a:r>
          </a:p>
          <a:p>
            <a:pPr marL="452438" indent="-276225">
              <a:buFont typeface="Wingdings" panose="05000000000000000000" pitchFamily="2" charset="2"/>
              <a:buChar char="v"/>
            </a:pPr>
            <a:endParaRPr lang="es-AR" sz="2200" b="1" dirty="0">
              <a:sym typeface="Source Sans Pro"/>
            </a:endParaRPr>
          </a:p>
        </p:txBody>
      </p:sp>
    </p:spTree>
    <p:extLst>
      <p:ext uri="{BB962C8B-B14F-4D97-AF65-F5344CB8AC3E}">
        <p14:creationId xmlns:p14="http://schemas.microsoft.com/office/powerpoint/2010/main" val="2479119090"/>
      </p:ext>
    </p:extLst>
  </p:cSld>
  <p:clrMapOvr>
    <a:masterClrMapping/>
  </p:clrMapOvr>
</p:sld>
</file>

<file path=ppt/theme/theme1.xml><?xml version="1.0" encoding="utf-8"?>
<a:theme xmlns:a="http://schemas.openxmlformats.org/drawingml/2006/main" name="Retrospección">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2.xml><?xml version="1.0" encoding="utf-8"?>
<a:themeOverride xmlns:a="http://schemas.openxmlformats.org/drawingml/2006/main">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3.xml><?xml version="1.0" encoding="utf-8"?>
<a:themeOverride xmlns:a="http://schemas.openxmlformats.org/drawingml/2006/main">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632</TotalTime>
  <Words>1390</Words>
  <Application>Microsoft Office PowerPoint</Application>
  <PresentationFormat>Panorámica</PresentationFormat>
  <Paragraphs>115</Paragraphs>
  <Slides>32</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Calibri</vt:lpstr>
      <vt:lpstr>Calibri Light</vt:lpstr>
      <vt:lpstr>Source Sans Pro</vt:lpstr>
      <vt:lpstr>Times New Roman</vt:lpstr>
      <vt:lpstr>Wingdings</vt:lpstr>
      <vt:lpstr>Retrospección</vt:lpstr>
      <vt:lpstr>               Instituto de Enseñanza Superior     en Lenguas Vivas “Juan Ramón Fernández”  </vt:lpstr>
      <vt:lpstr>Marco legal en la prevención y erradicación  de la violencia de género y  Protocolo de acción institucional en escuelas secundarias y establecimientos terciarios para la prevención e intervención ante situaciones de violencia de género y discriminación basada en la orientación sexual  e identidad de género o su expresión </vt:lpstr>
      <vt:lpstr>Presentación de PowerPoint</vt:lpstr>
      <vt:lpstr>Presentación de PowerPoint</vt:lpstr>
      <vt:lpstr>Presentación de PowerPoint</vt:lpstr>
      <vt:lpstr>Presentación de PowerPoint</vt:lpstr>
      <vt:lpstr>Presentación de PowerPoint</vt:lpstr>
      <vt:lpstr>Marco legal nacional</vt:lpstr>
      <vt:lpstr>Marco legal - CABA</vt:lpstr>
      <vt:lpstr>PROTECCIÓN INTEGRAL DE DERECHOS DE NIÑAS, NIÑOS Y ADOLESCENTES</vt:lpstr>
      <vt:lpstr>Presentación de PowerPoint</vt:lpstr>
      <vt:lpstr>PROGRAMA NACIONAL DE EDUCACIÓN SEXUAL</vt:lpstr>
      <vt:lpstr>Presentación de PowerPoint</vt:lpstr>
      <vt:lpstr>LEY DE EDUCACIÓN NACIONAL</vt:lpstr>
      <vt:lpstr>Presentación de PowerPoint</vt:lpstr>
      <vt:lpstr>PROTECCIÓN INTEGRAL PARA PREVENIR, SANCIONAR Y ERRADICAR LA VIOLENCIA CONTRA LAS MUJERES EN LOS ÁMBITOS EN QUE DESARROLLEN SUS RELACIONES INTERPERSONALES</vt:lpstr>
      <vt:lpstr>Establece la protección integral para prevenir, sancionar y erradicar la violencia contra las mujeres en los ámbitos en que desarrollen sus relaciones interpersonales en el territorio de la República Argentina.</vt:lpstr>
      <vt:lpstr>RESPONSABILIDAD EN LA PROTECCIÓN DE LOS DERECHOS DE NIÑOS, NIÑAS Y ADOLESCENTES</vt:lpstr>
      <vt:lpstr>Responsabilidad en la protección de los derechos de niños, niñas adolescentes</vt:lpstr>
      <vt:lpstr>EDUCACIÓN SEXUAL  EN EL ÁMBITO DE CABA</vt:lpstr>
      <vt:lpstr>Presentación de PowerPoint</vt:lpstr>
      <vt:lpstr>PLAN NACIONAL DE ACCIÓN PARA LA PREVENCIÓN, ASISTENCIA Y ERRADICACIÓN DE LA VIOLENCIA CONTRA LAS MUJERES</vt:lpstr>
      <vt:lpstr>Presentación de PowerPoint</vt:lpstr>
      <vt:lpstr>Presentación de PowerPoint</vt:lpstr>
      <vt:lpstr>PROTOCOLO DE ACCIÓN INSTITUCIONAL EN ESCUELAS SECUNDARIAS Y ESTABLECIMIENTOS TERCIARIOS PARA LA PREVENCIÓN E INTERVENCIÓN ANTE SITUACIONES DE VIOLENCIA DE GÉNERO Y DISCRIMINACIÓN BASADA EN LA ORIENTACIÓN SEXUAL E IDENTIDAD DE GÉNERO O SU EXPRESIÓN</vt:lpstr>
      <vt:lpstr>Principios rectores del accionar del Equipo Directivo </vt:lpstr>
      <vt:lpstr>Presentación de PowerPoint</vt:lpstr>
      <vt:lpstr>Presentación de PowerPoint</vt:lpstr>
      <vt:lpstr>Presentación de PowerPoint</vt:lpstr>
      <vt:lpstr>• Línea telefónica 144. Consejo Nacional de las Mujeres, destinada a brindar información, orientación, asesoramiento y contención para las mujeres en situación de violencia de todo el país, los 365 días del año, las 24 horas, de manera gratuita.   • Línea telefónica 137. Ministerio de Justicia y Derechos Humanos de la Nación. Provee intervención y orientación social, psicológica y policial en calle y domicilio ante urgencias por violencia familiar.    • Oficina de Violencia Doméstica de la Corte Suprema de Justicia. Atención las 24 horas los 365 días del año. Dependiente de la Corte Suprema de Justicia de la Nación. Recibe denuncias judiciales de violencia familiar. Lavalle 1250, Ciudad de Buenos Aires. Tel.: (011) 4370-4600 (int. 4510 al 4514).   • Oficina de Asistencia Integral a la Víctima de Delito. Dependiente de la Procuración General de la Nación. Da asesoramiento legal y contención psicológica en el proceso de denuncia. Pte. Perón 2455, 1° piso, Ciudad de Buenos Aires. Tel.: (011) 4952-9980 / 8629.  </vt:lpstr>
      <vt:lpstr>• Centro de Orientación a la Víctima. Dependiente de la Policía Federal Argentina. Recibe denuncias y provee orientación social, psicológica y legal ante situaciones de violencia familiar. Avda. Las Heras 1855, 1° piso, Ciudad de Buenos Aires. Tel.: (011) 4801-4444 o línea 131 (pedir con el interno del Centro de Orientación a la Víctima).   • Centro de Atención a Víctimas de Violencia sexual. Dependiente de la Policía Federal Argentina. Recibe denuncias y provee orientación social, psicológica y legal ante situaciones de violencia sexual. Pasaje Peluffo 3981, Ciudad de Buenos Aires. Tel.: (011) 4981-6882 104.   • Brigada Móvil de Intervención en Urgencias con Víctimas de Delitos Sexuales. Dependiente del Ministerio de Justicia, Seguridad y Derechos Humanos de la Nación. Provee orientación, acompañamiento para la atención de la salud e información durante el proceso de la denuncia por violencia sexual. Recibe denuncias en cualquier comisaría o llamando al (011) 4958-4291 o 4981-6882.</vt:lpstr>
      <vt:lpstr>Para reflexionar…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de Enseñanza Superior     en Lenguas Vivas “Juan Ramón Fernández”</dc:title>
  <dc:creator>Fabia Arrossi</dc:creator>
  <cp:lastModifiedBy>Fabia Arrossi</cp:lastModifiedBy>
  <cp:revision>49</cp:revision>
  <cp:lastPrinted>2018-06-22T02:58:38Z</cp:lastPrinted>
  <dcterms:created xsi:type="dcterms:W3CDTF">2018-06-21T14:36:29Z</dcterms:created>
  <dcterms:modified xsi:type="dcterms:W3CDTF">2018-06-26T13:49:31Z</dcterms:modified>
</cp:coreProperties>
</file>